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6F2F9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6F2F9F"/>
                </a:solidFill>
                <a:latin typeface="Arial"/>
                <a:cs typeface="Arial"/>
              </a:defRPr>
            </a:lvl1pPr>
          </a:lstStyle>
          <a:p>
            <a:endParaRPr/>
          </a:p>
        </p:txBody>
      </p:sp>
      <p:sp>
        <p:nvSpPr>
          <p:cNvPr id="3" name="Holder 3"/>
          <p:cNvSpPr>
            <a:spLocks noGrp="1"/>
          </p:cNvSpPr>
          <p:nvPr>
            <p:ph sz="half" idx="2"/>
          </p:nvPr>
        </p:nvSpPr>
        <p:spPr>
          <a:xfrm>
            <a:off x="400913" y="1525905"/>
            <a:ext cx="4029075" cy="4690110"/>
          </a:xfrm>
          <a:prstGeom prst="rect">
            <a:avLst/>
          </a:prstGeom>
        </p:spPr>
        <p:txBody>
          <a:bodyPr wrap="square" lIns="0" tIns="0" rIns="0" bIns="0">
            <a:spAutoFit/>
          </a:bodyPr>
          <a:lstStyle>
            <a:lvl1pPr>
              <a:defRPr sz="1200" b="1" i="0" u="sng">
                <a:solidFill>
                  <a:srgbClr val="6F2F9F"/>
                </a:solidFill>
                <a:latin typeface="Arial Narrow"/>
                <a:cs typeface="Arial Narrow"/>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6F2F9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alphaModFix amt="33000"/>
            <a:lum/>
          </a:blip>
          <a:srcRect/>
          <a:stretch>
            <a:fillRect l="-26000" r="-26000"/>
          </a:stretch>
        </a:blip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8"/>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788159" y="1558797"/>
            <a:ext cx="5567680" cy="299719"/>
          </a:xfrm>
          <a:prstGeom prst="rect">
            <a:avLst/>
          </a:prstGeom>
        </p:spPr>
        <p:txBody>
          <a:bodyPr wrap="square" lIns="0" tIns="0" rIns="0" bIns="0">
            <a:spAutoFit/>
          </a:bodyPr>
          <a:lstStyle>
            <a:lvl1pPr>
              <a:defRPr sz="1800" b="1" i="0">
                <a:solidFill>
                  <a:srgbClr val="6F2F9F"/>
                </a:solidFill>
                <a:latin typeface="Arial"/>
                <a:cs typeface="Arial"/>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9/11/2018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hyperlink" Target="http://www.biotechpark.org.in/"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www.biotechpark.org.in/coursenortheast.php"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skill dev\SU-Logo2.jpg"/>
          <p:cNvPicPr>
            <a:picLocks noChangeAspect="1" noChangeArrowheads="1"/>
          </p:cNvPicPr>
          <p:nvPr/>
        </p:nvPicPr>
        <p:blipFill>
          <a:blip r:embed="rId2" cstate="print"/>
          <a:srcRect/>
          <a:stretch>
            <a:fillRect/>
          </a:stretch>
        </p:blipFill>
        <p:spPr bwMode="auto">
          <a:xfrm>
            <a:off x="6240961" y="-1"/>
            <a:ext cx="1254586" cy="1188720"/>
          </a:xfrm>
          <a:prstGeom prst="rect">
            <a:avLst/>
          </a:prstGeom>
          <a:ln>
            <a:noFill/>
          </a:ln>
          <a:effectLst>
            <a:softEdge rad="112500"/>
          </a:effectLst>
        </p:spPr>
      </p:pic>
      <p:sp>
        <p:nvSpPr>
          <p:cNvPr id="6" name="Rectangle 5"/>
          <p:cNvSpPr/>
          <p:nvPr/>
        </p:nvSpPr>
        <p:spPr>
          <a:xfrm>
            <a:off x="4191000" y="1219200"/>
            <a:ext cx="5486400" cy="276999"/>
          </a:xfrm>
          <a:prstGeom prst="rect">
            <a:avLst/>
          </a:prstGeom>
        </p:spPr>
        <p:txBody>
          <a:bodyPr wrap="square">
            <a:spAutoFit/>
          </a:bodyPr>
          <a:lstStyle/>
          <a:p>
            <a:pPr algn="ctr"/>
            <a:r>
              <a:rPr lang="en-US" sz="1200" b="1" dirty="0" smtClean="0">
                <a:solidFill>
                  <a:schemeClr val="accent1">
                    <a:lumMod val="50000"/>
                  </a:schemeClr>
                </a:solidFill>
                <a:latin typeface="Arial Unicode MS" pitchFamily="34" charset="-128"/>
                <a:ea typeface="Arial Unicode MS" pitchFamily="34" charset="-128"/>
                <a:cs typeface="Arial Unicode MS" pitchFamily="34" charset="-128"/>
              </a:rPr>
              <a:t>ONE MONTH SKILL DEVELOPMENT TRAINING</a:t>
            </a:r>
            <a:endParaRPr lang="en-US" sz="1200" b="1" dirty="0">
              <a:solidFill>
                <a:schemeClr val="accent1">
                  <a:lumMod val="50000"/>
                </a:schemeClr>
              </a:solidFill>
              <a:latin typeface="Arial Unicode MS" pitchFamily="34" charset="-128"/>
              <a:ea typeface="Arial Unicode MS" pitchFamily="34" charset="-128"/>
              <a:cs typeface="Arial Unicode MS" pitchFamily="34" charset="-128"/>
            </a:endParaRPr>
          </a:p>
        </p:txBody>
      </p:sp>
      <p:sp>
        <p:nvSpPr>
          <p:cNvPr id="7" name="Rectangle 6"/>
          <p:cNvSpPr/>
          <p:nvPr/>
        </p:nvSpPr>
        <p:spPr>
          <a:xfrm>
            <a:off x="4572000" y="1524001"/>
            <a:ext cx="4572000" cy="1384995"/>
          </a:xfrm>
          <a:prstGeom prst="rect">
            <a:avLst/>
          </a:prstGeom>
        </p:spPr>
        <p:txBody>
          <a:bodyPr wrap="square">
            <a:spAutoFit/>
          </a:bodyPr>
          <a:lstStyle/>
          <a:p>
            <a:pPr algn="ctr"/>
            <a:r>
              <a:rPr lang="en-US" b="1" dirty="0" smtClean="0">
                <a:solidFill>
                  <a:srgbClr val="C00000"/>
                </a:solidFill>
                <a:effectLst>
                  <a:outerShdw blurRad="38100" dist="38100" dir="2700000" algn="tl">
                    <a:srgbClr val="000000">
                      <a:alpha val="43137"/>
                    </a:srgbClr>
                  </a:outerShdw>
                </a:effectLst>
                <a:latin typeface="Aharoni" pitchFamily="2" charset="-79"/>
                <a:ea typeface="Arial Unicode MS" pitchFamily="34" charset="-128"/>
                <a:cs typeface="Aharoni" pitchFamily="2" charset="-79"/>
              </a:rPr>
              <a:t>Processing and Value addition of indigenous fruits and vegetables of</a:t>
            </a:r>
          </a:p>
          <a:p>
            <a:pPr algn="ctr"/>
            <a:r>
              <a:rPr lang="en-US" b="1" dirty="0" smtClean="0">
                <a:solidFill>
                  <a:srgbClr val="C00000"/>
                </a:solidFill>
                <a:effectLst>
                  <a:outerShdw blurRad="38100" dist="38100" dir="2700000" algn="tl">
                    <a:srgbClr val="000000">
                      <a:alpha val="43137"/>
                    </a:srgbClr>
                  </a:outerShdw>
                </a:effectLst>
                <a:latin typeface="Aharoni" pitchFamily="2" charset="-79"/>
                <a:ea typeface="Arial Unicode MS" pitchFamily="34" charset="-128"/>
                <a:cs typeface="Aharoni" pitchFamily="2" charset="-79"/>
              </a:rPr>
              <a:t>  Sikkim Himalaya</a:t>
            </a:r>
          </a:p>
          <a:p>
            <a:pPr algn="ctr"/>
            <a:r>
              <a:rPr lang="en-US" sz="1200" b="1" spc="10" dirty="0" smtClean="0">
                <a:solidFill>
                  <a:schemeClr val="accent1">
                    <a:lumMod val="50000"/>
                  </a:schemeClr>
                </a:solidFill>
                <a:latin typeface="Arial Unicode MS" pitchFamily="34" charset="-128"/>
                <a:ea typeface="Arial Unicode MS" pitchFamily="34" charset="-128"/>
                <a:cs typeface="Arial Unicode MS" pitchFamily="34" charset="-128"/>
              </a:rPr>
              <a:t>17</a:t>
            </a:r>
            <a:r>
              <a:rPr lang="en-US" sz="1200" b="1" spc="15" baseline="24691" dirty="0" smtClean="0">
                <a:solidFill>
                  <a:schemeClr val="accent1">
                    <a:lumMod val="50000"/>
                  </a:schemeClr>
                </a:solidFill>
                <a:latin typeface="Arial Unicode MS" pitchFamily="34" charset="-128"/>
                <a:ea typeface="Arial Unicode MS" pitchFamily="34" charset="-128"/>
                <a:cs typeface="Arial Unicode MS" pitchFamily="34" charset="-128"/>
              </a:rPr>
              <a:t>th  </a:t>
            </a:r>
            <a:r>
              <a:rPr lang="en-US" sz="1200" b="1" spc="15" dirty="0" smtClean="0">
                <a:solidFill>
                  <a:schemeClr val="accent1">
                    <a:lumMod val="50000"/>
                  </a:schemeClr>
                </a:solidFill>
                <a:latin typeface="Arial Unicode MS" pitchFamily="34" charset="-128"/>
                <a:ea typeface="Arial Unicode MS" pitchFamily="34" charset="-128"/>
                <a:cs typeface="Arial Unicode MS" pitchFamily="34" charset="-128"/>
              </a:rPr>
              <a:t>September</a:t>
            </a:r>
            <a:r>
              <a:rPr lang="en-US" sz="1200" b="1" dirty="0" smtClean="0">
                <a:solidFill>
                  <a:schemeClr val="accent1">
                    <a:lumMod val="50000"/>
                  </a:schemeClr>
                </a:solidFill>
                <a:latin typeface="Arial Unicode MS" pitchFamily="34" charset="-128"/>
                <a:ea typeface="Arial Unicode MS" pitchFamily="34" charset="-128"/>
                <a:cs typeface="Arial Unicode MS" pitchFamily="34" charset="-128"/>
              </a:rPr>
              <a:t>, 2018 – </a:t>
            </a:r>
            <a:r>
              <a:rPr lang="en-US" sz="1200" b="1" spc="10" dirty="0" smtClean="0">
                <a:solidFill>
                  <a:schemeClr val="accent1">
                    <a:lumMod val="50000"/>
                  </a:schemeClr>
                </a:solidFill>
                <a:latin typeface="Arial Unicode MS" pitchFamily="34" charset="-128"/>
                <a:ea typeface="Arial Unicode MS" pitchFamily="34" charset="-128"/>
                <a:cs typeface="Arial Unicode MS" pitchFamily="34" charset="-128"/>
              </a:rPr>
              <a:t>16</a:t>
            </a:r>
            <a:r>
              <a:rPr lang="en-US" sz="1200" b="1" spc="15" baseline="24691" dirty="0" smtClean="0">
                <a:solidFill>
                  <a:schemeClr val="accent1">
                    <a:lumMod val="50000"/>
                  </a:schemeClr>
                </a:solidFill>
                <a:latin typeface="Arial Unicode MS" pitchFamily="34" charset="-128"/>
                <a:ea typeface="Arial Unicode MS" pitchFamily="34" charset="-128"/>
                <a:cs typeface="Arial Unicode MS" pitchFamily="34" charset="-128"/>
              </a:rPr>
              <a:t>th </a:t>
            </a:r>
            <a:r>
              <a:rPr lang="en-US" sz="1200" b="1" spc="15" dirty="0" smtClean="0">
                <a:solidFill>
                  <a:schemeClr val="accent1">
                    <a:lumMod val="50000"/>
                  </a:schemeClr>
                </a:solidFill>
                <a:latin typeface="Arial Unicode MS" pitchFamily="34" charset="-128"/>
                <a:ea typeface="Arial Unicode MS" pitchFamily="34" charset="-128"/>
                <a:cs typeface="Arial Unicode MS" pitchFamily="34" charset="-128"/>
              </a:rPr>
              <a:t> October</a:t>
            </a:r>
            <a:r>
              <a:rPr lang="en-US" sz="1200" b="1" dirty="0" smtClean="0">
                <a:solidFill>
                  <a:schemeClr val="accent1">
                    <a:lumMod val="50000"/>
                  </a:schemeClr>
                </a:solidFill>
                <a:latin typeface="Arial Unicode MS" pitchFamily="34" charset="-128"/>
                <a:ea typeface="Arial Unicode MS" pitchFamily="34" charset="-128"/>
                <a:cs typeface="Arial Unicode MS" pitchFamily="34" charset="-128"/>
              </a:rPr>
              <a:t>,</a:t>
            </a:r>
            <a:r>
              <a:rPr lang="en-US" sz="1200" b="1" spc="114" dirty="0" smtClean="0">
                <a:solidFill>
                  <a:schemeClr val="accent1">
                    <a:lumMod val="50000"/>
                  </a:schemeClr>
                </a:solidFill>
                <a:latin typeface="Arial Unicode MS" pitchFamily="34" charset="-128"/>
                <a:ea typeface="Arial Unicode MS" pitchFamily="34" charset="-128"/>
                <a:cs typeface="Arial Unicode MS" pitchFamily="34" charset="-128"/>
              </a:rPr>
              <a:t> </a:t>
            </a:r>
            <a:r>
              <a:rPr lang="en-US" sz="1200" b="1" dirty="0" smtClean="0">
                <a:solidFill>
                  <a:schemeClr val="accent1">
                    <a:lumMod val="50000"/>
                  </a:schemeClr>
                </a:solidFill>
                <a:latin typeface="Arial Unicode MS" pitchFamily="34" charset="-128"/>
                <a:ea typeface="Arial Unicode MS" pitchFamily="34" charset="-128"/>
                <a:cs typeface="Arial Unicode MS" pitchFamily="34" charset="-128"/>
              </a:rPr>
              <a:t>2018</a:t>
            </a:r>
            <a:endParaRPr lang="en-US" sz="1200" dirty="0" smtClean="0">
              <a:latin typeface="Arial Unicode MS" pitchFamily="34" charset="-128"/>
              <a:ea typeface="Arial Unicode MS" pitchFamily="34" charset="-128"/>
              <a:cs typeface="Arial Unicode MS" pitchFamily="34" charset="-128"/>
            </a:endParaRPr>
          </a:p>
          <a:p>
            <a:pPr algn="ctr"/>
            <a:endParaRPr lang="en-US" b="1" dirty="0">
              <a:solidFill>
                <a:srgbClr val="C00000"/>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endParaRPr>
          </a:p>
        </p:txBody>
      </p:sp>
      <p:sp>
        <p:nvSpPr>
          <p:cNvPr id="8" name="Rectangle 7"/>
          <p:cNvSpPr/>
          <p:nvPr/>
        </p:nvSpPr>
        <p:spPr>
          <a:xfrm>
            <a:off x="4419600" y="2369165"/>
            <a:ext cx="4724400" cy="2431435"/>
          </a:xfrm>
          <a:prstGeom prst="rect">
            <a:avLst/>
          </a:prstGeom>
        </p:spPr>
        <p:txBody>
          <a:bodyPr wrap="square">
            <a:spAutoFit/>
          </a:bodyPr>
          <a:lstStyle/>
          <a:p>
            <a:pPr marL="159385" algn="ctr">
              <a:lnSpc>
                <a:spcPct val="100000"/>
              </a:lnSpc>
              <a:spcBef>
                <a:spcPts val="5"/>
              </a:spcBef>
            </a:pPr>
            <a:endParaRPr lang="en-US" sz="1400" b="1" u="sng" spc="-5" dirty="0" smtClean="0">
              <a:latin typeface="Book Antiqua" pitchFamily="18" charset="0"/>
              <a:cs typeface="Aharoni" pitchFamily="2" charset="-79"/>
            </a:endParaRPr>
          </a:p>
          <a:p>
            <a:pPr marL="159385" algn="ctr">
              <a:lnSpc>
                <a:spcPct val="100000"/>
              </a:lnSpc>
              <a:spcBef>
                <a:spcPts val="5"/>
              </a:spcBef>
            </a:pPr>
            <a:r>
              <a:rPr lang="en-US" sz="1200" b="1" u="sng" spc="-5" dirty="0" smtClean="0">
                <a:latin typeface="Book Antiqua" pitchFamily="18" charset="0"/>
                <a:cs typeface="Aharoni" pitchFamily="2" charset="-79"/>
              </a:rPr>
              <a:t>Sponsored by</a:t>
            </a:r>
            <a:endParaRPr lang="en-US" sz="1200" u="sng" dirty="0" smtClean="0">
              <a:latin typeface="Book Antiqua" pitchFamily="18" charset="0"/>
              <a:cs typeface="Aharoni" pitchFamily="2" charset="-79"/>
            </a:endParaRPr>
          </a:p>
          <a:p>
            <a:pPr marL="581025" marR="5080" indent="-568960" algn="ctr">
              <a:lnSpc>
                <a:spcPct val="100000"/>
              </a:lnSpc>
              <a:spcBef>
                <a:spcPts val="595"/>
              </a:spcBef>
            </a:pPr>
            <a:r>
              <a:rPr lang="en-US" sz="1200" b="1" spc="-5" dirty="0" smtClean="0">
                <a:solidFill>
                  <a:schemeClr val="accent1">
                    <a:lumMod val="50000"/>
                  </a:schemeClr>
                </a:solidFill>
                <a:latin typeface="Book Antiqua" pitchFamily="18" charset="0"/>
                <a:cs typeface="Baskerville Old Face"/>
              </a:rPr>
              <a:t>Institute of </a:t>
            </a:r>
            <a:r>
              <a:rPr lang="en-US" sz="1200" b="1" spc="-5" dirty="0" err="1" smtClean="0">
                <a:solidFill>
                  <a:schemeClr val="accent1">
                    <a:lumMod val="50000"/>
                  </a:schemeClr>
                </a:solidFill>
                <a:latin typeface="Book Antiqua" pitchFamily="18" charset="0"/>
                <a:cs typeface="Baskerville Old Face"/>
              </a:rPr>
              <a:t>Bioresources</a:t>
            </a:r>
            <a:r>
              <a:rPr lang="en-US" sz="1200" b="1" spc="-5" dirty="0" smtClean="0">
                <a:solidFill>
                  <a:schemeClr val="accent1">
                    <a:lumMod val="50000"/>
                  </a:schemeClr>
                </a:solidFill>
                <a:latin typeface="Book Antiqua" pitchFamily="18" charset="0"/>
                <a:cs typeface="Baskerville Old Face"/>
              </a:rPr>
              <a:t> and Sustainable Development, </a:t>
            </a:r>
            <a:r>
              <a:rPr lang="en-US" sz="1200" b="1" spc="-5" dirty="0" err="1" smtClean="0">
                <a:solidFill>
                  <a:schemeClr val="accent1">
                    <a:lumMod val="50000"/>
                  </a:schemeClr>
                </a:solidFill>
                <a:latin typeface="Book Antiqua" pitchFamily="18" charset="0"/>
                <a:cs typeface="Baskerville Old Face"/>
              </a:rPr>
              <a:t>Imphal</a:t>
            </a:r>
            <a:endParaRPr lang="en-US" sz="1200" b="1" spc="-5" dirty="0" smtClean="0">
              <a:solidFill>
                <a:schemeClr val="accent1">
                  <a:lumMod val="50000"/>
                </a:schemeClr>
              </a:solidFill>
              <a:latin typeface="Book Antiqua" pitchFamily="18" charset="0"/>
              <a:cs typeface="Baskerville Old Face"/>
            </a:endParaRPr>
          </a:p>
          <a:p>
            <a:pPr marL="581025" marR="5080" indent="-568960" algn="ctr">
              <a:lnSpc>
                <a:spcPct val="100000"/>
              </a:lnSpc>
              <a:spcBef>
                <a:spcPts val="595"/>
              </a:spcBef>
            </a:pPr>
            <a:r>
              <a:rPr lang="en-US" sz="1200" b="1" spc="-5" dirty="0" smtClean="0">
                <a:solidFill>
                  <a:schemeClr val="accent1">
                    <a:lumMod val="50000"/>
                  </a:schemeClr>
                </a:solidFill>
                <a:latin typeface="Book Antiqua" pitchFamily="18" charset="0"/>
                <a:cs typeface="Baskerville Old Face"/>
              </a:rPr>
              <a:t>Department of Biotechnology, Govt. of India</a:t>
            </a:r>
          </a:p>
          <a:p>
            <a:pPr marL="159385" algn="ctr">
              <a:lnSpc>
                <a:spcPct val="100000"/>
              </a:lnSpc>
              <a:spcBef>
                <a:spcPts val="5"/>
              </a:spcBef>
            </a:pPr>
            <a:endParaRPr lang="en-US" sz="1200" b="1" u="sng" spc="-5" dirty="0" smtClean="0">
              <a:latin typeface="Book Antiqua" pitchFamily="18" charset="0"/>
              <a:cs typeface="Aharoni" pitchFamily="2" charset="-79"/>
            </a:endParaRPr>
          </a:p>
          <a:p>
            <a:pPr marL="159385" algn="ctr">
              <a:lnSpc>
                <a:spcPct val="100000"/>
              </a:lnSpc>
              <a:spcBef>
                <a:spcPts val="5"/>
              </a:spcBef>
            </a:pPr>
            <a:r>
              <a:rPr lang="en-US" sz="1200" b="1" u="sng" spc="-5" dirty="0" smtClean="0">
                <a:latin typeface="Book Antiqua" pitchFamily="18" charset="0"/>
                <a:cs typeface="Aharoni" pitchFamily="2" charset="-79"/>
              </a:rPr>
              <a:t>Organized </a:t>
            </a:r>
            <a:r>
              <a:rPr lang="en-US" sz="1200" b="1" u="sng" spc="-15" dirty="0" smtClean="0">
                <a:latin typeface="Book Antiqua" pitchFamily="18" charset="0"/>
                <a:cs typeface="Aharoni" pitchFamily="2" charset="-79"/>
              </a:rPr>
              <a:t>by</a:t>
            </a:r>
            <a:endParaRPr lang="en-US" sz="1200" u="sng" dirty="0" smtClean="0">
              <a:latin typeface="Book Antiqua" pitchFamily="18" charset="0"/>
              <a:cs typeface="Aharoni" pitchFamily="2" charset="-79"/>
            </a:endParaRPr>
          </a:p>
          <a:p>
            <a:pPr marL="581025" marR="5080" indent="-568960" algn="ctr">
              <a:lnSpc>
                <a:spcPct val="100000"/>
              </a:lnSpc>
              <a:spcBef>
                <a:spcPts val="595"/>
              </a:spcBef>
            </a:pPr>
            <a:r>
              <a:rPr lang="en-US" sz="1200" b="1" spc="-5" dirty="0" smtClean="0">
                <a:solidFill>
                  <a:schemeClr val="accent1">
                    <a:lumMod val="50000"/>
                  </a:schemeClr>
                </a:solidFill>
                <a:latin typeface="Book Antiqua" pitchFamily="18" charset="0"/>
                <a:cs typeface="Baskerville Old Face"/>
              </a:rPr>
              <a:t>Department of Horticulture, </a:t>
            </a:r>
          </a:p>
          <a:p>
            <a:pPr marL="581025" marR="5080" indent="-568960" algn="ctr">
              <a:lnSpc>
                <a:spcPct val="100000"/>
              </a:lnSpc>
              <a:spcBef>
                <a:spcPts val="595"/>
              </a:spcBef>
            </a:pPr>
            <a:r>
              <a:rPr lang="en-US" sz="1200" b="1" spc="-5" dirty="0" smtClean="0">
                <a:solidFill>
                  <a:schemeClr val="accent1">
                    <a:lumMod val="50000"/>
                  </a:schemeClr>
                </a:solidFill>
                <a:latin typeface="Book Antiqua" pitchFamily="18" charset="0"/>
                <a:cs typeface="Baskerville Old Face"/>
              </a:rPr>
              <a:t>Sikkim University,  </a:t>
            </a:r>
            <a:r>
              <a:rPr lang="en-US" sz="1200" b="1" spc="-5" dirty="0" err="1" smtClean="0">
                <a:solidFill>
                  <a:schemeClr val="accent1">
                    <a:lumMod val="50000"/>
                  </a:schemeClr>
                </a:solidFill>
                <a:latin typeface="Book Antiqua" pitchFamily="18" charset="0"/>
                <a:cs typeface="Baskerville Old Face"/>
              </a:rPr>
              <a:t>Gangtok</a:t>
            </a:r>
            <a:r>
              <a:rPr lang="en-US" sz="1200" b="1" spc="-5" dirty="0" smtClean="0">
                <a:solidFill>
                  <a:schemeClr val="accent1">
                    <a:lumMod val="50000"/>
                  </a:schemeClr>
                </a:solidFill>
                <a:latin typeface="Book Antiqua" pitchFamily="18" charset="0"/>
                <a:cs typeface="Baskerville Old Face"/>
              </a:rPr>
              <a:t> and </a:t>
            </a:r>
          </a:p>
          <a:p>
            <a:pPr marL="581025" marR="5080" indent="-568960" algn="ctr">
              <a:lnSpc>
                <a:spcPct val="100000"/>
              </a:lnSpc>
              <a:spcBef>
                <a:spcPts val="595"/>
              </a:spcBef>
            </a:pPr>
            <a:r>
              <a:rPr lang="en-US" sz="1200" b="1" spc="-5" dirty="0" smtClean="0">
                <a:solidFill>
                  <a:schemeClr val="accent1">
                    <a:lumMod val="50000"/>
                  </a:schemeClr>
                </a:solidFill>
                <a:latin typeface="Book Antiqua" pitchFamily="18" charset="0"/>
                <a:cs typeface="Baskerville Old Face"/>
              </a:rPr>
              <a:t>Biotech Park, </a:t>
            </a:r>
            <a:r>
              <a:rPr lang="en-US" sz="1200" b="1" spc="-5" dirty="0" err="1" smtClean="0">
                <a:solidFill>
                  <a:schemeClr val="accent1">
                    <a:lumMod val="50000"/>
                  </a:schemeClr>
                </a:solidFill>
                <a:latin typeface="Book Antiqua" pitchFamily="18" charset="0"/>
                <a:cs typeface="Baskerville Old Face"/>
              </a:rPr>
              <a:t>Lucknow</a:t>
            </a:r>
            <a:r>
              <a:rPr lang="en-US" sz="1200" b="1" spc="-5" dirty="0" smtClean="0">
                <a:solidFill>
                  <a:schemeClr val="accent1">
                    <a:lumMod val="50000"/>
                  </a:schemeClr>
                </a:solidFill>
                <a:latin typeface="Book Antiqua" pitchFamily="18" charset="0"/>
                <a:cs typeface="Baskerville Old Face"/>
              </a:rPr>
              <a:t> (UP)</a:t>
            </a:r>
          </a:p>
          <a:p>
            <a:pPr marL="581025" marR="5080" indent="-568960" algn="ctr">
              <a:lnSpc>
                <a:spcPct val="100000"/>
              </a:lnSpc>
              <a:spcBef>
                <a:spcPts val="595"/>
              </a:spcBef>
            </a:pPr>
            <a:endParaRPr lang="en-US" sz="1200" b="1" spc="-5" dirty="0" smtClean="0">
              <a:solidFill>
                <a:schemeClr val="accent1">
                  <a:lumMod val="50000"/>
                </a:schemeClr>
              </a:solidFill>
              <a:latin typeface="Book Antiqua" pitchFamily="18" charset="0"/>
              <a:cs typeface="Baskerville Old Face"/>
            </a:endParaRPr>
          </a:p>
        </p:txBody>
      </p:sp>
      <p:sp>
        <p:nvSpPr>
          <p:cNvPr id="9" name="Rectangle 8"/>
          <p:cNvSpPr/>
          <p:nvPr/>
        </p:nvSpPr>
        <p:spPr>
          <a:xfrm>
            <a:off x="4572000" y="4506074"/>
            <a:ext cx="4572000" cy="2351926"/>
          </a:xfrm>
          <a:prstGeom prst="rect">
            <a:avLst/>
          </a:prstGeom>
        </p:spPr>
        <p:txBody>
          <a:bodyPr>
            <a:spAutoFit/>
          </a:bodyPr>
          <a:lstStyle/>
          <a:p>
            <a:pPr marL="3175" marR="225425" algn="ctr">
              <a:spcBef>
                <a:spcPts val="95"/>
              </a:spcBef>
            </a:pPr>
            <a:r>
              <a:rPr lang="en-US" sz="1200" b="1" u="sng" spc="-125" dirty="0" smtClean="0">
                <a:latin typeface="Book Antiqua" pitchFamily="18" charset="0"/>
                <a:cs typeface="Aharoni" pitchFamily="2" charset="-79"/>
              </a:rPr>
              <a:t>Course</a:t>
            </a:r>
            <a:r>
              <a:rPr lang="en-US" sz="1200" b="1" u="sng" spc="-90" dirty="0" smtClean="0">
                <a:latin typeface="Book Antiqua" pitchFamily="18" charset="0"/>
                <a:cs typeface="Aharoni" pitchFamily="2" charset="-79"/>
              </a:rPr>
              <a:t> </a:t>
            </a:r>
            <a:r>
              <a:rPr lang="en-US" sz="1200" b="1" u="sng" spc="-110" dirty="0" smtClean="0">
                <a:latin typeface="Book Antiqua" pitchFamily="18" charset="0"/>
                <a:cs typeface="Aharoni" pitchFamily="2" charset="-79"/>
              </a:rPr>
              <a:t>Coordinator</a:t>
            </a:r>
          </a:p>
          <a:p>
            <a:pPr marL="3175" marR="225425" algn="ctr">
              <a:spcBef>
                <a:spcPts val="95"/>
              </a:spcBef>
            </a:pPr>
            <a:r>
              <a:rPr lang="en-US" sz="1200" b="1" spc="-110" dirty="0" smtClean="0">
                <a:solidFill>
                  <a:schemeClr val="tx2">
                    <a:lumMod val="75000"/>
                  </a:schemeClr>
                </a:solidFill>
                <a:latin typeface="Book Antiqua" pitchFamily="18" charset="0"/>
                <a:cs typeface="FrankRuehl" pitchFamily="34" charset="-79"/>
              </a:rPr>
              <a:t>Dr. </a:t>
            </a:r>
            <a:r>
              <a:rPr lang="en-US" sz="1200" b="1" spc="-110" dirty="0" err="1" smtClean="0">
                <a:solidFill>
                  <a:schemeClr val="tx2">
                    <a:lumMod val="75000"/>
                  </a:schemeClr>
                </a:solidFill>
                <a:latin typeface="Book Antiqua" pitchFamily="18" charset="0"/>
                <a:cs typeface="FrankRuehl" pitchFamily="34" charset="-79"/>
              </a:rPr>
              <a:t>Laxuman</a:t>
            </a:r>
            <a:r>
              <a:rPr lang="en-US" sz="1200" b="1" spc="-110" dirty="0" smtClean="0">
                <a:solidFill>
                  <a:schemeClr val="tx2">
                    <a:lumMod val="75000"/>
                  </a:schemeClr>
                </a:solidFill>
                <a:latin typeface="Book Antiqua" pitchFamily="18" charset="0"/>
                <a:cs typeface="FrankRuehl" pitchFamily="34" charset="-79"/>
              </a:rPr>
              <a:t> Sharma</a:t>
            </a:r>
          </a:p>
          <a:p>
            <a:pPr marL="12700" algn="ctr">
              <a:lnSpc>
                <a:spcPts val="1510"/>
              </a:lnSpc>
              <a:spcBef>
                <a:spcPts val="130"/>
              </a:spcBef>
            </a:pPr>
            <a:r>
              <a:rPr lang="en-US" sz="1200" b="1" spc="-110" dirty="0" smtClean="0">
                <a:solidFill>
                  <a:schemeClr val="tx2">
                    <a:lumMod val="75000"/>
                  </a:schemeClr>
                </a:solidFill>
                <a:latin typeface="Book Antiqua" pitchFamily="18" charset="0"/>
                <a:cs typeface="FrankRuehl" pitchFamily="34" charset="-79"/>
              </a:rPr>
              <a:t>Associate Professor &amp; Head</a:t>
            </a:r>
          </a:p>
          <a:p>
            <a:pPr marL="12700" algn="ctr">
              <a:lnSpc>
                <a:spcPts val="1510"/>
              </a:lnSpc>
              <a:spcBef>
                <a:spcPts val="130"/>
              </a:spcBef>
            </a:pPr>
            <a:r>
              <a:rPr lang="en-US" sz="1200" b="1" spc="-110" dirty="0" smtClean="0">
                <a:solidFill>
                  <a:schemeClr val="tx2">
                    <a:lumMod val="75000"/>
                  </a:schemeClr>
                </a:solidFill>
                <a:latin typeface="Book Antiqua" pitchFamily="18" charset="0"/>
                <a:cs typeface="FrankRuehl" pitchFamily="34" charset="-79"/>
              </a:rPr>
              <a:t>Department of Horticulture</a:t>
            </a:r>
          </a:p>
          <a:p>
            <a:pPr marL="12700" algn="ctr">
              <a:lnSpc>
                <a:spcPts val="1510"/>
              </a:lnSpc>
              <a:spcBef>
                <a:spcPts val="130"/>
              </a:spcBef>
            </a:pPr>
            <a:r>
              <a:rPr lang="en-US" sz="1200" b="1" spc="-110" dirty="0" smtClean="0">
                <a:solidFill>
                  <a:schemeClr val="tx2">
                    <a:lumMod val="75000"/>
                  </a:schemeClr>
                </a:solidFill>
                <a:latin typeface="Book Antiqua" pitchFamily="18" charset="0"/>
                <a:cs typeface="FrankRuehl" pitchFamily="34" charset="-79"/>
              </a:rPr>
              <a:t>Sikkim University</a:t>
            </a:r>
          </a:p>
          <a:p>
            <a:pPr marL="12700">
              <a:lnSpc>
                <a:spcPts val="1510"/>
              </a:lnSpc>
              <a:spcBef>
                <a:spcPts val="130"/>
              </a:spcBef>
            </a:pPr>
            <a:r>
              <a:rPr lang="en-US" sz="1400" b="1" spc="-110" dirty="0" smtClean="0">
                <a:latin typeface="Book Antiqua" pitchFamily="18" charset="0"/>
                <a:cs typeface="Aharoni" pitchFamily="2" charset="-79"/>
              </a:rPr>
              <a:t>                                                      </a:t>
            </a:r>
          </a:p>
          <a:p>
            <a:pPr marL="12700" algn="ctr">
              <a:lnSpc>
                <a:spcPts val="1510"/>
              </a:lnSpc>
              <a:spcBef>
                <a:spcPts val="130"/>
              </a:spcBef>
            </a:pPr>
            <a:r>
              <a:rPr lang="en-US" sz="1200" b="1" u="sng" spc="-110" dirty="0" smtClean="0">
                <a:latin typeface="Book Antiqua" pitchFamily="18" charset="0"/>
                <a:cs typeface="Aharoni" pitchFamily="2" charset="-79"/>
              </a:rPr>
              <a:t>Co-</a:t>
            </a:r>
            <a:r>
              <a:rPr lang="en-US" sz="1200" b="1" u="sng" spc="-110" dirty="0" err="1" smtClean="0">
                <a:latin typeface="Book Antiqua" pitchFamily="18" charset="0"/>
                <a:cs typeface="Aharoni" pitchFamily="2" charset="-79"/>
              </a:rPr>
              <a:t>cordinator</a:t>
            </a:r>
            <a:endParaRPr lang="en-US" sz="1200" b="1" u="sng" spc="-110" dirty="0" smtClean="0">
              <a:latin typeface="Book Antiqua" pitchFamily="18" charset="0"/>
              <a:cs typeface="Aharoni" pitchFamily="2" charset="-79"/>
            </a:endParaRPr>
          </a:p>
          <a:p>
            <a:pPr marL="12700" algn="ctr">
              <a:lnSpc>
                <a:spcPts val="1510"/>
              </a:lnSpc>
              <a:spcBef>
                <a:spcPts val="130"/>
              </a:spcBef>
            </a:pPr>
            <a:r>
              <a:rPr lang="en-US" sz="1200" b="1" spc="-10" dirty="0" smtClean="0">
                <a:solidFill>
                  <a:schemeClr val="tx2">
                    <a:lumMod val="75000"/>
                  </a:schemeClr>
                </a:solidFill>
                <a:latin typeface="Book Antiqua" pitchFamily="18" charset="0"/>
                <a:cs typeface="Calibri"/>
              </a:rPr>
              <a:t>        Dr. </a:t>
            </a:r>
            <a:r>
              <a:rPr lang="en-US" sz="1200" b="1" spc="-35" dirty="0" smtClean="0">
                <a:solidFill>
                  <a:schemeClr val="tx2">
                    <a:lumMod val="75000"/>
                  </a:schemeClr>
                </a:solidFill>
                <a:latin typeface="Book Antiqua" pitchFamily="18" charset="0"/>
                <a:cs typeface="Calibri"/>
              </a:rPr>
              <a:t>Karma </a:t>
            </a:r>
            <a:r>
              <a:rPr lang="en-US" sz="1200" b="1" spc="-35" dirty="0" err="1" smtClean="0">
                <a:solidFill>
                  <a:schemeClr val="tx2">
                    <a:lumMod val="75000"/>
                  </a:schemeClr>
                </a:solidFill>
                <a:latin typeface="Book Antiqua" pitchFamily="18" charset="0"/>
                <a:cs typeface="Calibri"/>
              </a:rPr>
              <a:t>Diki</a:t>
            </a:r>
            <a:r>
              <a:rPr lang="en-US" sz="1200" b="1" spc="-35" dirty="0" smtClean="0">
                <a:solidFill>
                  <a:schemeClr val="tx2">
                    <a:lumMod val="75000"/>
                  </a:schemeClr>
                </a:solidFill>
                <a:latin typeface="Book Antiqua" pitchFamily="18" charset="0"/>
                <a:cs typeface="Calibri"/>
              </a:rPr>
              <a:t> </a:t>
            </a:r>
            <a:r>
              <a:rPr lang="en-US" sz="1200" b="1" spc="-35" dirty="0" err="1" smtClean="0">
                <a:solidFill>
                  <a:schemeClr val="tx2">
                    <a:lumMod val="75000"/>
                  </a:schemeClr>
                </a:solidFill>
                <a:latin typeface="Book Antiqua" pitchFamily="18" charset="0"/>
                <a:cs typeface="Calibri"/>
              </a:rPr>
              <a:t>Bhutia</a:t>
            </a:r>
            <a:r>
              <a:rPr lang="en-US" sz="1200" b="1" spc="-35" dirty="0" smtClean="0">
                <a:solidFill>
                  <a:schemeClr val="tx2">
                    <a:lumMod val="75000"/>
                  </a:schemeClr>
                </a:solidFill>
                <a:latin typeface="Book Antiqua" pitchFamily="18" charset="0"/>
                <a:cs typeface="Calibri"/>
              </a:rPr>
              <a:t>	                       Dr. </a:t>
            </a:r>
            <a:r>
              <a:rPr lang="en-US" sz="1200" b="1" spc="-35" dirty="0" err="1" smtClean="0">
                <a:solidFill>
                  <a:schemeClr val="tx2">
                    <a:lumMod val="75000"/>
                  </a:schemeClr>
                </a:solidFill>
                <a:latin typeface="Book Antiqua" pitchFamily="18" charset="0"/>
                <a:cs typeface="Calibri"/>
              </a:rPr>
              <a:t>Manju</a:t>
            </a:r>
            <a:r>
              <a:rPr lang="en-US" sz="1200" b="1" spc="-35" dirty="0" smtClean="0">
                <a:solidFill>
                  <a:schemeClr val="tx2">
                    <a:lumMod val="75000"/>
                  </a:schemeClr>
                </a:solidFill>
                <a:latin typeface="Book Antiqua" pitchFamily="18" charset="0"/>
                <a:cs typeface="Calibri"/>
              </a:rPr>
              <a:t> </a:t>
            </a:r>
            <a:r>
              <a:rPr lang="en-US" sz="1200" b="1" spc="-35" dirty="0" err="1" smtClean="0">
                <a:solidFill>
                  <a:schemeClr val="tx2">
                    <a:lumMod val="75000"/>
                  </a:schemeClr>
                </a:solidFill>
                <a:latin typeface="Book Antiqua" pitchFamily="18" charset="0"/>
                <a:cs typeface="Calibri"/>
              </a:rPr>
              <a:t>Rana</a:t>
            </a:r>
            <a:endParaRPr lang="en-US" sz="1200" b="1" spc="-35" dirty="0" smtClean="0">
              <a:solidFill>
                <a:schemeClr val="tx2">
                  <a:lumMod val="75000"/>
                </a:schemeClr>
              </a:solidFill>
              <a:latin typeface="Book Antiqua" pitchFamily="18" charset="0"/>
              <a:cs typeface="Calibri"/>
            </a:endParaRPr>
          </a:p>
          <a:p>
            <a:pPr marL="12700" algn="ctr">
              <a:lnSpc>
                <a:spcPts val="1510"/>
              </a:lnSpc>
              <a:spcBef>
                <a:spcPts val="130"/>
              </a:spcBef>
            </a:pPr>
            <a:r>
              <a:rPr lang="en-US" sz="1200" b="1" spc="-35" dirty="0" smtClean="0">
                <a:solidFill>
                  <a:schemeClr val="tx2">
                    <a:lumMod val="75000"/>
                  </a:schemeClr>
                </a:solidFill>
                <a:latin typeface="Book Antiqua" pitchFamily="18" charset="0"/>
                <a:cs typeface="Calibri"/>
              </a:rPr>
              <a:t>          Assistant Professor	                      Assistant Professor</a:t>
            </a:r>
          </a:p>
          <a:p>
            <a:pPr marL="12700" algn="ctr">
              <a:lnSpc>
                <a:spcPts val="1510"/>
              </a:lnSpc>
              <a:spcBef>
                <a:spcPts val="130"/>
              </a:spcBef>
            </a:pPr>
            <a:r>
              <a:rPr lang="en-US" sz="1200" b="1" spc="-25" dirty="0" smtClean="0">
                <a:solidFill>
                  <a:schemeClr val="tx2">
                    <a:lumMod val="75000"/>
                  </a:schemeClr>
                </a:solidFill>
                <a:latin typeface="Book Antiqua" pitchFamily="18" charset="0"/>
                <a:cs typeface="Calibri"/>
              </a:rPr>
              <a:t>        Department </a:t>
            </a:r>
            <a:r>
              <a:rPr lang="en-US" sz="1200" b="1" spc="-15" dirty="0" smtClean="0">
                <a:solidFill>
                  <a:schemeClr val="tx2">
                    <a:lumMod val="75000"/>
                  </a:schemeClr>
                </a:solidFill>
                <a:latin typeface="Book Antiqua" pitchFamily="18" charset="0"/>
                <a:cs typeface="Calibri"/>
              </a:rPr>
              <a:t>of </a:t>
            </a:r>
            <a:r>
              <a:rPr lang="en-US" sz="1200" b="1" spc="-25" dirty="0" smtClean="0">
                <a:solidFill>
                  <a:schemeClr val="tx2">
                    <a:lumMod val="75000"/>
                  </a:schemeClr>
                </a:solidFill>
                <a:latin typeface="Book Antiqua" pitchFamily="18" charset="0"/>
                <a:cs typeface="Calibri"/>
              </a:rPr>
              <a:t>Horticulture         Department  </a:t>
            </a:r>
            <a:r>
              <a:rPr lang="en-US" sz="1200" b="1" spc="-15" dirty="0" smtClean="0">
                <a:solidFill>
                  <a:schemeClr val="tx2">
                    <a:lumMod val="75000"/>
                  </a:schemeClr>
                </a:solidFill>
                <a:latin typeface="Book Antiqua" pitchFamily="18" charset="0"/>
                <a:cs typeface="Calibri"/>
              </a:rPr>
              <a:t>of </a:t>
            </a:r>
            <a:r>
              <a:rPr lang="en-US" sz="1200" b="1" spc="-25" dirty="0" smtClean="0">
                <a:solidFill>
                  <a:schemeClr val="tx2">
                    <a:lumMod val="75000"/>
                  </a:schemeClr>
                </a:solidFill>
                <a:latin typeface="Book Antiqua" pitchFamily="18" charset="0"/>
                <a:cs typeface="Calibri"/>
              </a:rPr>
              <a:t>Horticulture</a:t>
            </a:r>
          </a:p>
          <a:p>
            <a:pPr marL="12700" algn="ctr">
              <a:lnSpc>
                <a:spcPts val="1510"/>
              </a:lnSpc>
              <a:spcBef>
                <a:spcPts val="130"/>
              </a:spcBef>
            </a:pPr>
            <a:r>
              <a:rPr lang="en-US" sz="1200" b="1" spc="-25" dirty="0" smtClean="0">
                <a:solidFill>
                  <a:schemeClr val="tx2">
                    <a:lumMod val="75000"/>
                  </a:schemeClr>
                </a:solidFill>
                <a:latin typeface="Book Antiqua" pitchFamily="18" charset="0"/>
                <a:cs typeface="Calibri"/>
              </a:rPr>
              <a:t>            Sikkim University                           Sikkim University</a:t>
            </a:r>
            <a:endParaRPr lang="en-US" sz="1200" b="1" spc="-25" dirty="0">
              <a:solidFill>
                <a:schemeClr val="tx2">
                  <a:lumMod val="75000"/>
                </a:schemeClr>
              </a:solidFill>
              <a:latin typeface="Book Antiqua" pitchFamily="18" charset="0"/>
              <a:cs typeface="Calibri"/>
            </a:endParaRPr>
          </a:p>
        </p:txBody>
      </p:sp>
      <p:sp>
        <p:nvSpPr>
          <p:cNvPr id="10" name="TextBox 9"/>
          <p:cNvSpPr txBox="1"/>
          <p:nvPr/>
        </p:nvSpPr>
        <p:spPr>
          <a:xfrm>
            <a:off x="2495532" y="685800"/>
            <a:ext cx="2065582" cy="276999"/>
          </a:xfrm>
          <a:prstGeom prst="rect">
            <a:avLst/>
          </a:prstGeom>
          <a:solidFill>
            <a:schemeClr val="bg1">
              <a:lumMod val="75000"/>
            </a:schemeClr>
          </a:solidFill>
          <a:ln>
            <a:solidFill>
              <a:schemeClr val="accent2">
                <a:lumMod val="50000"/>
              </a:schemeClr>
            </a:solidFill>
          </a:ln>
        </p:spPr>
        <p:txBody>
          <a:bodyPr wrap="square" rtlCol="0">
            <a:spAutoFit/>
          </a:bodyPr>
          <a:lstStyle/>
          <a:p>
            <a:pPr algn="ctr"/>
            <a:r>
              <a:rPr lang="en-US" sz="1200" b="1" dirty="0" smtClean="0">
                <a:solidFill>
                  <a:schemeClr val="accent4">
                    <a:lumMod val="75000"/>
                  </a:schemeClr>
                </a:solidFill>
                <a:latin typeface="Baskerville Old Face" pitchFamily="18" charset="0"/>
              </a:rPr>
              <a:t>About the Department</a:t>
            </a:r>
            <a:endParaRPr lang="en-US" sz="1200" b="1" dirty="0">
              <a:solidFill>
                <a:schemeClr val="accent4">
                  <a:lumMod val="75000"/>
                </a:schemeClr>
              </a:solidFill>
              <a:latin typeface="Baskerville Old Face" pitchFamily="18" charset="0"/>
            </a:endParaRPr>
          </a:p>
        </p:txBody>
      </p:sp>
      <p:sp>
        <p:nvSpPr>
          <p:cNvPr id="11" name="Rectangle 10"/>
          <p:cNvSpPr/>
          <p:nvPr/>
        </p:nvSpPr>
        <p:spPr>
          <a:xfrm>
            <a:off x="0" y="1066800"/>
            <a:ext cx="4572000" cy="1954381"/>
          </a:xfrm>
          <a:prstGeom prst="rect">
            <a:avLst/>
          </a:prstGeom>
        </p:spPr>
        <p:txBody>
          <a:bodyPr wrap="square">
            <a:spAutoFit/>
          </a:bodyPr>
          <a:lstStyle/>
          <a:p>
            <a:pPr algn="just"/>
            <a:r>
              <a:rPr lang="en-US" sz="1100" dirty="0" smtClean="0">
                <a:latin typeface="Book Antiqua" pitchFamily="18" charset="0"/>
                <a:cs typeface="Times New Roman" pitchFamily="18" charset="0"/>
              </a:rPr>
              <a:t>Department of Horticulture was established in 2009 as one of the foremost professional course departments of Sikkim University, offering integrated </a:t>
            </a:r>
            <a:r>
              <a:rPr lang="en-US" sz="1100" dirty="0" err="1" smtClean="0">
                <a:latin typeface="Book Antiqua" pitchFamily="18" charset="0"/>
                <a:cs typeface="Times New Roman" pitchFamily="18" charset="0"/>
              </a:rPr>
              <a:t>B.Sc-M.Sc</a:t>
            </a:r>
            <a:r>
              <a:rPr lang="en-US" sz="1100" dirty="0" smtClean="0">
                <a:latin typeface="Book Antiqua" pitchFamily="18" charset="0"/>
                <a:cs typeface="Times New Roman" pitchFamily="18" charset="0"/>
              </a:rPr>
              <a:t> in Horticulture of 6 years’ duration. In the year 2013, the department started direct </a:t>
            </a:r>
            <a:r>
              <a:rPr lang="en-US" sz="1100" dirty="0" err="1" smtClean="0">
                <a:latin typeface="Book Antiqua" pitchFamily="18" charset="0"/>
                <a:cs typeface="Times New Roman" pitchFamily="18" charset="0"/>
              </a:rPr>
              <a:t>M.Sc</a:t>
            </a:r>
            <a:r>
              <a:rPr lang="en-US" sz="1100" dirty="0" smtClean="0">
                <a:latin typeface="Book Antiqua" pitchFamily="18" charset="0"/>
                <a:cs typeface="Times New Roman" pitchFamily="18" charset="0"/>
              </a:rPr>
              <a:t> (Horticulture) and PhD (Horticulture) with four specializations </a:t>
            </a:r>
            <a:r>
              <a:rPr lang="en-US" sz="1100" i="1" dirty="0" smtClean="0">
                <a:latin typeface="Book Antiqua" pitchFamily="18" charset="0"/>
                <a:cs typeface="Times New Roman" pitchFamily="18" charset="0"/>
              </a:rPr>
              <a:t>viz.</a:t>
            </a:r>
            <a:r>
              <a:rPr lang="en-US" sz="1100" dirty="0" smtClean="0">
                <a:latin typeface="Book Antiqua" pitchFamily="18" charset="0"/>
                <a:cs typeface="Times New Roman" pitchFamily="18" charset="0"/>
              </a:rPr>
              <a:t> Fruit Science, Vegetable Science, Floriculture and Landscaping, and Plantation, Spices, Medicinal and Aromatic crops. The department presently focuses on organic farming, climate change resilient horticulture, conservation of local </a:t>
            </a:r>
            <a:r>
              <a:rPr lang="en-US" sz="1100" dirty="0" err="1" smtClean="0">
                <a:latin typeface="Book Antiqua" pitchFamily="18" charset="0"/>
                <a:cs typeface="Times New Roman" pitchFamily="18" charset="0"/>
              </a:rPr>
              <a:t>germplasm</a:t>
            </a:r>
            <a:r>
              <a:rPr lang="en-US" sz="1100" dirty="0" smtClean="0">
                <a:latin typeface="Book Antiqua" pitchFamily="18" charset="0"/>
                <a:cs typeface="Times New Roman" pitchFamily="18" charset="0"/>
              </a:rPr>
              <a:t> and value addition of horticulture those </a:t>
            </a:r>
            <a:r>
              <a:rPr lang="en-US" sz="1100" dirty="0" err="1" smtClean="0">
                <a:latin typeface="Book Antiqua" pitchFamily="18" charset="0"/>
                <a:cs typeface="Times New Roman" pitchFamily="18" charset="0"/>
              </a:rPr>
              <a:t>germplasm</a:t>
            </a:r>
            <a:r>
              <a:rPr lang="en-US" sz="1100" dirty="0" smtClean="0">
                <a:latin typeface="Book Antiqua" pitchFamily="18" charset="0"/>
                <a:cs typeface="Times New Roman" pitchFamily="18" charset="0"/>
              </a:rPr>
              <a:t>. The department is currently located at 6th Mile, </a:t>
            </a:r>
            <a:r>
              <a:rPr lang="en-US" sz="1100" dirty="0" err="1" smtClean="0">
                <a:latin typeface="Book Antiqua" pitchFamily="18" charset="0"/>
                <a:cs typeface="Times New Roman" pitchFamily="18" charset="0"/>
              </a:rPr>
              <a:t>Samdur</a:t>
            </a:r>
            <a:r>
              <a:rPr lang="en-US" sz="1100" dirty="0" smtClean="0">
                <a:latin typeface="Book Antiqua" pitchFamily="18" charset="0"/>
                <a:cs typeface="Times New Roman" pitchFamily="18" charset="0"/>
              </a:rPr>
              <a:t>, </a:t>
            </a:r>
            <a:r>
              <a:rPr lang="en-US" sz="1100" dirty="0" err="1" smtClean="0">
                <a:latin typeface="Book Antiqua" pitchFamily="18" charset="0"/>
                <a:cs typeface="Times New Roman" pitchFamily="18" charset="0"/>
              </a:rPr>
              <a:t>Tadong</a:t>
            </a:r>
            <a:r>
              <a:rPr lang="en-US" sz="1100" dirty="0" smtClean="0">
                <a:latin typeface="Book Antiqua" pitchFamily="18" charset="0"/>
                <a:cs typeface="Times New Roman" pitchFamily="18" charset="0"/>
              </a:rPr>
              <a:t>, </a:t>
            </a:r>
            <a:r>
              <a:rPr lang="en-US" sz="1100" dirty="0" err="1">
                <a:latin typeface="Book Antiqua" pitchFamily="18" charset="0"/>
                <a:cs typeface="Times New Roman" pitchFamily="18" charset="0"/>
              </a:rPr>
              <a:t>G</a:t>
            </a:r>
            <a:r>
              <a:rPr lang="en-US" sz="1100" dirty="0" err="1" smtClean="0">
                <a:latin typeface="Book Antiqua" pitchFamily="18" charset="0"/>
                <a:cs typeface="Times New Roman" pitchFamily="18" charset="0"/>
              </a:rPr>
              <a:t>angtok</a:t>
            </a:r>
            <a:r>
              <a:rPr lang="en-US" sz="1100" dirty="0" smtClean="0">
                <a:latin typeface="Book Antiqua" pitchFamily="18" charset="0"/>
                <a:cs typeface="Times New Roman" pitchFamily="18" charset="0"/>
              </a:rPr>
              <a:t>. </a:t>
            </a:r>
            <a:endParaRPr lang="en-US" sz="1100" dirty="0">
              <a:latin typeface="Book Antiqua" pitchFamily="18" charset="0"/>
            </a:endParaRPr>
          </a:p>
        </p:txBody>
      </p:sp>
      <p:sp>
        <p:nvSpPr>
          <p:cNvPr id="12" name="object 2"/>
          <p:cNvSpPr txBox="1"/>
          <p:nvPr/>
        </p:nvSpPr>
        <p:spPr>
          <a:xfrm>
            <a:off x="2952115" y="5137151"/>
            <a:ext cx="1619885" cy="196849"/>
          </a:xfrm>
          <a:prstGeom prst="rect">
            <a:avLst/>
          </a:prstGeom>
          <a:solidFill>
            <a:schemeClr val="bg1">
              <a:lumMod val="75000"/>
            </a:schemeClr>
          </a:solidFill>
          <a:ln>
            <a:solidFill>
              <a:schemeClr val="accent2">
                <a:lumMod val="50000"/>
              </a:schemeClr>
            </a:solidFill>
          </a:ln>
        </p:spPr>
        <p:txBody>
          <a:bodyPr vert="horz" wrap="square" lIns="0" tIns="12065" rIns="0" bIns="0" rtlCol="0">
            <a:spAutoFit/>
          </a:bodyPr>
          <a:lstStyle/>
          <a:p>
            <a:pPr marL="12700" algn="ctr">
              <a:lnSpc>
                <a:spcPct val="100000"/>
              </a:lnSpc>
              <a:spcBef>
                <a:spcPts val="95"/>
              </a:spcBef>
            </a:pPr>
            <a:r>
              <a:rPr sz="1200" b="1" spc="75" smtClean="0">
                <a:solidFill>
                  <a:schemeClr val="tx1">
                    <a:lumMod val="95000"/>
                    <a:lumOff val="5000"/>
                  </a:schemeClr>
                </a:solidFill>
                <a:latin typeface="Baskerville Old Face" pitchFamily="18" charset="0"/>
                <a:cs typeface="Aharoni" pitchFamily="2" charset="-79"/>
              </a:rPr>
              <a:t>How </a:t>
            </a:r>
            <a:r>
              <a:rPr sz="1200" b="1" spc="-114" smtClean="0">
                <a:solidFill>
                  <a:schemeClr val="tx1">
                    <a:lumMod val="95000"/>
                    <a:lumOff val="5000"/>
                  </a:schemeClr>
                </a:solidFill>
                <a:latin typeface="Baskerville Old Face" pitchFamily="18" charset="0"/>
                <a:cs typeface="Aharoni" pitchFamily="2" charset="-79"/>
              </a:rPr>
              <a:t>To</a:t>
            </a:r>
            <a:r>
              <a:rPr sz="1200" b="1" spc="-150" smtClean="0">
                <a:solidFill>
                  <a:schemeClr val="tx1">
                    <a:lumMod val="95000"/>
                    <a:lumOff val="5000"/>
                  </a:schemeClr>
                </a:solidFill>
                <a:latin typeface="Baskerville Old Face" pitchFamily="18" charset="0"/>
                <a:cs typeface="Aharoni" pitchFamily="2" charset="-79"/>
              </a:rPr>
              <a:t> </a:t>
            </a:r>
            <a:r>
              <a:rPr sz="1200" b="1" spc="-60" smtClean="0">
                <a:solidFill>
                  <a:schemeClr val="tx1">
                    <a:lumMod val="95000"/>
                    <a:lumOff val="5000"/>
                  </a:schemeClr>
                </a:solidFill>
                <a:latin typeface="Baskerville Old Face" pitchFamily="18" charset="0"/>
                <a:cs typeface="Aharoni" pitchFamily="2" charset="-79"/>
              </a:rPr>
              <a:t>Reach</a:t>
            </a:r>
            <a:endParaRPr sz="1200">
              <a:solidFill>
                <a:schemeClr val="tx1">
                  <a:lumMod val="95000"/>
                  <a:lumOff val="5000"/>
                </a:schemeClr>
              </a:solidFill>
              <a:latin typeface="Baskerville Old Face" pitchFamily="18" charset="0"/>
              <a:cs typeface="Aharoni" pitchFamily="2" charset="-79"/>
            </a:endParaRPr>
          </a:p>
        </p:txBody>
      </p:sp>
      <p:sp>
        <p:nvSpPr>
          <p:cNvPr id="13" name="object 3"/>
          <p:cNvSpPr txBox="1"/>
          <p:nvPr/>
        </p:nvSpPr>
        <p:spPr>
          <a:xfrm>
            <a:off x="96723" y="5575345"/>
            <a:ext cx="4475277" cy="520655"/>
          </a:xfrm>
          <a:prstGeom prst="rect">
            <a:avLst/>
          </a:prstGeom>
          <a:ln>
            <a:noFill/>
          </a:ln>
        </p:spPr>
        <p:txBody>
          <a:bodyPr vert="horz" wrap="square" lIns="0" tIns="12700" rIns="0" bIns="0" rtlCol="0">
            <a:spAutoFit/>
          </a:bodyPr>
          <a:lstStyle/>
          <a:p>
            <a:pPr marL="12700" marR="5080" algn="just">
              <a:lnSpc>
                <a:spcPct val="100000"/>
              </a:lnSpc>
              <a:spcBef>
                <a:spcPts val="100"/>
              </a:spcBef>
            </a:pPr>
            <a:r>
              <a:rPr lang="en-US" sz="1100" spc="-5" dirty="0" err="1" smtClean="0">
                <a:latin typeface="Book Antiqua" pitchFamily="18" charset="0"/>
                <a:cs typeface="Times New Roman" pitchFamily="18" charset="0"/>
              </a:rPr>
              <a:t>Gangtok</a:t>
            </a:r>
            <a:r>
              <a:rPr sz="1100" spc="-5" smtClean="0">
                <a:latin typeface="Book Antiqua" pitchFamily="18" charset="0"/>
                <a:cs typeface="Times New Roman" pitchFamily="18" charset="0"/>
              </a:rPr>
              <a:t> </a:t>
            </a:r>
            <a:r>
              <a:rPr sz="1100" smtClean="0">
                <a:latin typeface="Book Antiqua" pitchFamily="18" charset="0"/>
                <a:cs typeface="Times New Roman" pitchFamily="18" charset="0"/>
              </a:rPr>
              <a:t>is </a:t>
            </a:r>
            <a:r>
              <a:rPr sz="1100" spc="-5" smtClean="0">
                <a:latin typeface="Book Antiqua" pitchFamily="18" charset="0"/>
                <a:cs typeface="Times New Roman" pitchFamily="18" charset="0"/>
              </a:rPr>
              <a:t>well connected from </a:t>
            </a:r>
            <a:r>
              <a:rPr lang="en-US" sz="1100" spc="-5" dirty="0" err="1" smtClean="0">
                <a:latin typeface="Book Antiqua" pitchFamily="18" charset="0"/>
                <a:cs typeface="Times New Roman" pitchFamily="18" charset="0"/>
              </a:rPr>
              <a:t>Siliguri</a:t>
            </a:r>
            <a:r>
              <a:rPr sz="1100" spc="-5" smtClean="0">
                <a:latin typeface="Book Antiqua" pitchFamily="18" charset="0"/>
                <a:cs typeface="Times New Roman" pitchFamily="18" charset="0"/>
              </a:rPr>
              <a:t> via buses and  tourist taxis. Till </a:t>
            </a:r>
            <a:r>
              <a:rPr lang="en-US" sz="1100" spc="-5" dirty="0" err="1" smtClean="0">
                <a:latin typeface="Book Antiqua" pitchFamily="18" charset="0"/>
                <a:cs typeface="Times New Roman" pitchFamily="18" charset="0"/>
              </a:rPr>
              <a:t>Siliguri</a:t>
            </a:r>
            <a:r>
              <a:rPr sz="1100" spc="-5" smtClean="0">
                <a:latin typeface="Book Antiqua" pitchFamily="18" charset="0"/>
                <a:cs typeface="Times New Roman" pitchFamily="18" charset="0"/>
              </a:rPr>
              <a:t>, you can reach via railway and  by </a:t>
            </a:r>
            <a:r>
              <a:rPr sz="1100" smtClean="0">
                <a:latin typeface="Book Antiqua" pitchFamily="18" charset="0"/>
                <a:cs typeface="Times New Roman" pitchFamily="18" charset="0"/>
              </a:rPr>
              <a:t>air. </a:t>
            </a:r>
            <a:r>
              <a:rPr sz="1100" spc="-5" smtClean="0">
                <a:latin typeface="Book Antiqua" pitchFamily="18" charset="0"/>
                <a:cs typeface="Times New Roman" pitchFamily="18" charset="0"/>
              </a:rPr>
              <a:t>The nearest railway station </a:t>
            </a:r>
            <a:r>
              <a:rPr sz="1100" smtClean="0">
                <a:latin typeface="Book Antiqua" pitchFamily="18" charset="0"/>
                <a:cs typeface="Times New Roman" pitchFamily="18" charset="0"/>
              </a:rPr>
              <a:t>is </a:t>
            </a:r>
            <a:r>
              <a:rPr lang="en-US" sz="1100" spc="-5" dirty="0" smtClean="0">
                <a:latin typeface="Book Antiqua" pitchFamily="18" charset="0"/>
                <a:cs typeface="Times New Roman" pitchFamily="18" charset="0"/>
              </a:rPr>
              <a:t>New </a:t>
            </a:r>
            <a:r>
              <a:rPr lang="en-US" sz="1100" spc="-5" dirty="0" err="1" smtClean="0">
                <a:latin typeface="Book Antiqua" pitchFamily="18" charset="0"/>
                <a:cs typeface="Times New Roman" pitchFamily="18" charset="0"/>
              </a:rPr>
              <a:t>Jalpaiguri</a:t>
            </a:r>
            <a:r>
              <a:rPr sz="1100" spc="-5" smtClean="0">
                <a:latin typeface="Book Antiqua" pitchFamily="18" charset="0"/>
                <a:cs typeface="Times New Roman" pitchFamily="18" charset="0"/>
              </a:rPr>
              <a:t> </a:t>
            </a:r>
            <a:r>
              <a:rPr sz="1100" smtClean="0">
                <a:latin typeface="Book Antiqua" pitchFamily="18" charset="0"/>
                <a:cs typeface="Times New Roman" pitchFamily="18" charset="0"/>
              </a:rPr>
              <a:t>and</a:t>
            </a:r>
            <a:r>
              <a:rPr sz="1100" spc="215" smtClean="0">
                <a:latin typeface="Book Antiqua" pitchFamily="18" charset="0"/>
                <a:cs typeface="Times New Roman" pitchFamily="18" charset="0"/>
              </a:rPr>
              <a:t> </a:t>
            </a:r>
            <a:r>
              <a:rPr sz="1100" spc="-5" smtClean="0">
                <a:latin typeface="Book Antiqua" pitchFamily="18" charset="0"/>
                <a:cs typeface="Times New Roman" pitchFamily="18" charset="0"/>
              </a:rPr>
              <a:t>the</a:t>
            </a:r>
            <a:r>
              <a:rPr lang="en-US" sz="1100" spc="-5" dirty="0" smtClean="0">
                <a:latin typeface="Book Antiqua" pitchFamily="18" charset="0"/>
                <a:cs typeface="Times New Roman" pitchFamily="18" charset="0"/>
              </a:rPr>
              <a:t> airport is </a:t>
            </a:r>
            <a:r>
              <a:rPr lang="en-US" sz="1100" spc="-5" dirty="0" err="1" smtClean="0">
                <a:latin typeface="Book Antiqua" pitchFamily="18" charset="0"/>
                <a:cs typeface="Times New Roman" pitchFamily="18" charset="0"/>
              </a:rPr>
              <a:t>Bagdogra</a:t>
            </a:r>
            <a:r>
              <a:rPr lang="en-US" sz="1100" spc="-5" dirty="0" smtClean="0">
                <a:latin typeface="Book Antiqua" pitchFamily="18" charset="0"/>
                <a:cs typeface="Times New Roman" pitchFamily="18" charset="0"/>
              </a:rPr>
              <a:t>.. </a:t>
            </a:r>
            <a:endParaRPr sz="1100">
              <a:latin typeface="Book Antiqua" pitchFamily="18" charset="0"/>
              <a:cs typeface="Times New Roman" pitchFamily="18" charset="0"/>
            </a:endParaRPr>
          </a:p>
        </p:txBody>
      </p:sp>
      <p:pic>
        <p:nvPicPr>
          <p:cNvPr id="1026" name="Picture 2" descr="C:\Users\SU\Downloads\btpl_logo_400x400.jpg"/>
          <p:cNvPicPr>
            <a:picLocks noChangeAspect="1" noChangeArrowheads="1"/>
          </p:cNvPicPr>
          <p:nvPr/>
        </p:nvPicPr>
        <p:blipFill>
          <a:blip r:embed="rId3" cstate="print"/>
          <a:srcRect/>
          <a:stretch>
            <a:fillRect/>
          </a:stretch>
        </p:blipFill>
        <p:spPr bwMode="auto">
          <a:xfrm>
            <a:off x="4693920" y="0"/>
            <a:ext cx="1143000" cy="1143000"/>
          </a:xfrm>
          <a:prstGeom prst="rect">
            <a:avLst/>
          </a:prstGeom>
          <a:ln>
            <a:noFill/>
          </a:ln>
          <a:effectLst>
            <a:softEdge rad="112500"/>
          </a:effectLst>
        </p:spPr>
      </p:pic>
      <p:pic>
        <p:nvPicPr>
          <p:cNvPr id="1027" name="Picture 3" descr="C:\Users\SU\Downloads\ibsd-logo_408x387.png"/>
          <p:cNvPicPr>
            <a:picLocks noChangeAspect="1" noChangeArrowheads="1"/>
          </p:cNvPicPr>
          <p:nvPr/>
        </p:nvPicPr>
        <p:blipFill>
          <a:blip r:embed="rId4"/>
          <a:srcRect/>
          <a:stretch>
            <a:fillRect/>
          </a:stretch>
        </p:blipFill>
        <p:spPr bwMode="auto">
          <a:xfrm>
            <a:off x="7842575" y="0"/>
            <a:ext cx="1205023" cy="1143000"/>
          </a:xfrm>
          <a:prstGeom prst="rect">
            <a:avLst/>
          </a:prstGeom>
          <a:ln>
            <a:noFill/>
          </a:ln>
          <a:effectLst>
            <a:softEdge rad="112500"/>
          </a:effectLst>
        </p:spPr>
      </p:pic>
      <p:sp>
        <p:nvSpPr>
          <p:cNvPr id="16" name="TextBox 15"/>
          <p:cNvSpPr txBox="1"/>
          <p:nvPr/>
        </p:nvSpPr>
        <p:spPr>
          <a:xfrm>
            <a:off x="76200" y="3152001"/>
            <a:ext cx="2065582" cy="276999"/>
          </a:xfrm>
          <a:prstGeom prst="rect">
            <a:avLst/>
          </a:prstGeom>
          <a:solidFill>
            <a:schemeClr val="bg1">
              <a:lumMod val="75000"/>
            </a:schemeClr>
          </a:solidFill>
          <a:ln>
            <a:solidFill>
              <a:schemeClr val="accent2">
                <a:lumMod val="50000"/>
              </a:schemeClr>
            </a:solidFill>
          </a:ln>
        </p:spPr>
        <p:txBody>
          <a:bodyPr wrap="square" rtlCol="0">
            <a:spAutoFit/>
          </a:bodyPr>
          <a:lstStyle/>
          <a:p>
            <a:pPr algn="ctr"/>
            <a:r>
              <a:rPr lang="en-US" sz="1200" b="1" dirty="0" smtClean="0">
                <a:solidFill>
                  <a:schemeClr val="accent4">
                    <a:lumMod val="75000"/>
                  </a:schemeClr>
                </a:solidFill>
                <a:latin typeface="Baskerville Old Face" pitchFamily="18" charset="0"/>
              </a:rPr>
              <a:t>About the Biotech Park</a:t>
            </a:r>
            <a:endParaRPr lang="en-US" sz="1200" b="1" dirty="0">
              <a:solidFill>
                <a:schemeClr val="accent4">
                  <a:lumMod val="75000"/>
                </a:schemeClr>
              </a:solidFill>
              <a:latin typeface="Baskerville Old Face" pitchFamily="18" charset="0"/>
            </a:endParaRPr>
          </a:p>
        </p:txBody>
      </p:sp>
      <p:sp>
        <p:nvSpPr>
          <p:cNvPr id="1029" name="Rectangle 5"/>
          <p:cNvSpPr>
            <a:spLocks noChangeArrowheads="1"/>
          </p:cNvSpPr>
          <p:nvPr/>
        </p:nvSpPr>
        <p:spPr bwMode="auto">
          <a:xfrm>
            <a:off x="0" y="3540204"/>
            <a:ext cx="4572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Book Antiqua" pitchFamily="18" charset="0"/>
                <a:cs typeface="Arial" charset="0"/>
              </a:rPr>
              <a:t>Biotech Park is a Technology Incubator with focus on Health Care, Agriculture, Environment, Industrial Application and Energy. The mission of Biotech Park is to foster development of knowledge based economy in biotechnology and hand hold all innovation activities to assure benefit to all sections of the society. (</a:t>
            </a:r>
            <a:r>
              <a:rPr kumimoji="0" lang="en-US" sz="1100" b="0" i="0" u="none" strike="noStrike" cap="none" normalizeH="0" baseline="0" dirty="0" smtClean="0">
                <a:ln>
                  <a:noFill/>
                </a:ln>
                <a:solidFill>
                  <a:schemeClr val="tx1"/>
                </a:solidFill>
                <a:effectLst/>
                <a:latin typeface="Book Antiqua" pitchFamily="18" charset="0"/>
                <a:cs typeface="Arial" charset="0"/>
                <a:hlinkClick r:id="rId5"/>
              </a:rPr>
              <a:t>http://www.biotechpark.org.in/</a:t>
            </a:r>
            <a:r>
              <a:rPr kumimoji="0" lang="en-US" sz="1100" b="0" i="0" u="none" strike="noStrike" cap="none" normalizeH="0" baseline="0" dirty="0" smtClean="0">
                <a:ln>
                  <a:noFill/>
                </a:ln>
                <a:solidFill>
                  <a:schemeClr val="tx1"/>
                </a:solidFill>
                <a:effectLst/>
                <a:latin typeface="Book Antiqua" pitchFamily="18" charset="0"/>
                <a:cs typeface="Arial"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6"/>
          <p:cNvSpPr txBox="1"/>
          <p:nvPr/>
        </p:nvSpPr>
        <p:spPr>
          <a:xfrm>
            <a:off x="5271540" y="5107394"/>
            <a:ext cx="2971800" cy="1092607"/>
          </a:xfrm>
          <a:prstGeom prst="rect">
            <a:avLst/>
          </a:prstGeom>
        </p:spPr>
        <p:txBody>
          <a:bodyPr vert="horz" wrap="square" lIns="0" tIns="12700" rIns="0" bIns="0" rtlCol="0">
            <a:spAutoFit/>
          </a:bodyPr>
          <a:lstStyle/>
          <a:p>
            <a:pPr marL="12700" algn="ctr">
              <a:lnSpc>
                <a:spcPct val="100000"/>
              </a:lnSpc>
              <a:spcBef>
                <a:spcPts val="100"/>
              </a:spcBef>
            </a:pPr>
            <a:r>
              <a:rPr sz="1100" b="1" u="sng">
                <a:latin typeface="Book Antiqua" pitchFamily="18" charset="0"/>
                <a:cs typeface="Arial Narrow"/>
              </a:rPr>
              <a:t>For</a:t>
            </a:r>
            <a:r>
              <a:rPr sz="1100" b="1" u="sng" spc="-20">
                <a:latin typeface="Book Antiqua" pitchFamily="18" charset="0"/>
                <a:cs typeface="Arial Narrow"/>
              </a:rPr>
              <a:t> </a:t>
            </a:r>
            <a:r>
              <a:rPr sz="1100" b="1" u="sng" smtClean="0">
                <a:latin typeface="Book Antiqua" pitchFamily="18" charset="0"/>
                <a:cs typeface="Arial Narrow"/>
              </a:rPr>
              <a:t>Details</a:t>
            </a:r>
            <a:endParaRPr lang="en-US" sz="1100" b="1" u="sng" dirty="0" smtClean="0">
              <a:latin typeface="Book Antiqua" pitchFamily="18" charset="0"/>
              <a:cs typeface="Arial Narrow"/>
            </a:endParaRPr>
          </a:p>
          <a:p>
            <a:pPr marL="12700" algn="ctr">
              <a:lnSpc>
                <a:spcPct val="100000"/>
              </a:lnSpc>
              <a:spcBef>
                <a:spcPts val="100"/>
              </a:spcBef>
            </a:pPr>
            <a:r>
              <a:rPr sz="1100" spc="-5" smtClean="0">
                <a:solidFill>
                  <a:schemeClr val="tx2">
                    <a:lumMod val="75000"/>
                  </a:schemeClr>
                </a:solidFill>
                <a:latin typeface="Book Antiqua" pitchFamily="18" charset="0"/>
                <a:cs typeface="Arial Narrow"/>
              </a:rPr>
              <a:t>Kindly </a:t>
            </a:r>
            <a:r>
              <a:rPr sz="1100" spc="-5">
                <a:solidFill>
                  <a:schemeClr val="tx2">
                    <a:lumMod val="75000"/>
                  </a:schemeClr>
                </a:solidFill>
                <a:latin typeface="Book Antiqua" pitchFamily="18" charset="0"/>
                <a:cs typeface="Arial Narrow"/>
              </a:rPr>
              <a:t>Contact  </a:t>
            </a:r>
            <a:endParaRPr lang="en-US" sz="1100" spc="-5" dirty="0" smtClean="0">
              <a:solidFill>
                <a:schemeClr val="tx2">
                  <a:lumMod val="75000"/>
                </a:schemeClr>
              </a:solidFill>
              <a:latin typeface="Book Antiqua" pitchFamily="18" charset="0"/>
              <a:cs typeface="Arial Narrow"/>
            </a:endParaRPr>
          </a:p>
          <a:p>
            <a:pPr marL="12700" algn="ctr">
              <a:lnSpc>
                <a:spcPct val="100000"/>
              </a:lnSpc>
              <a:spcBef>
                <a:spcPts val="100"/>
              </a:spcBef>
            </a:pPr>
            <a:r>
              <a:rPr lang="en-US" sz="1100" spc="-5" dirty="0" smtClean="0">
                <a:solidFill>
                  <a:schemeClr val="tx2">
                    <a:lumMod val="75000"/>
                  </a:schemeClr>
                </a:solidFill>
                <a:latin typeface="Book Antiqua" pitchFamily="18" charset="0"/>
                <a:cs typeface="Arial Narrow"/>
              </a:rPr>
              <a:t>Course Coordinator</a:t>
            </a:r>
          </a:p>
          <a:p>
            <a:pPr marL="12700" algn="ctr">
              <a:lnSpc>
                <a:spcPct val="100000"/>
              </a:lnSpc>
              <a:spcBef>
                <a:spcPts val="100"/>
              </a:spcBef>
            </a:pPr>
            <a:r>
              <a:rPr lang="en-US" sz="1100" spc="-5" dirty="0" smtClean="0">
                <a:solidFill>
                  <a:schemeClr val="tx2">
                    <a:lumMod val="75000"/>
                  </a:schemeClr>
                </a:solidFill>
                <a:latin typeface="Book Antiqua" pitchFamily="18" charset="0"/>
                <a:cs typeface="Arial Narrow"/>
              </a:rPr>
              <a:t>Dr. </a:t>
            </a:r>
            <a:r>
              <a:rPr lang="en-US" sz="1100" spc="-5" dirty="0" err="1" smtClean="0">
                <a:solidFill>
                  <a:schemeClr val="tx2">
                    <a:lumMod val="75000"/>
                  </a:schemeClr>
                </a:solidFill>
                <a:latin typeface="Book Antiqua" pitchFamily="18" charset="0"/>
                <a:cs typeface="Arial Narrow"/>
              </a:rPr>
              <a:t>Laxuman</a:t>
            </a:r>
            <a:r>
              <a:rPr lang="en-US" sz="1100" spc="-5" dirty="0" smtClean="0">
                <a:solidFill>
                  <a:schemeClr val="tx2">
                    <a:lumMod val="75000"/>
                  </a:schemeClr>
                </a:solidFill>
                <a:latin typeface="Book Antiqua" pitchFamily="18" charset="0"/>
                <a:cs typeface="Arial Narrow"/>
              </a:rPr>
              <a:t> Sharma</a:t>
            </a:r>
          </a:p>
          <a:p>
            <a:pPr marL="12700" algn="ctr">
              <a:lnSpc>
                <a:spcPct val="100000"/>
              </a:lnSpc>
              <a:spcBef>
                <a:spcPts val="100"/>
              </a:spcBef>
            </a:pPr>
            <a:r>
              <a:rPr lang="en-US" sz="1100" spc="-5" dirty="0" smtClean="0">
                <a:solidFill>
                  <a:schemeClr val="tx2">
                    <a:lumMod val="75000"/>
                  </a:schemeClr>
                </a:solidFill>
                <a:latin typeface="Book Antiqua" pitchFamily="18" charset="0"/>
                <a:cs typeface="Arial Narrow"/>
              </a:rPr>
              <a:t>9434217895</a:t>
            </a:r>
          </a:p>
          <a:p>
            <a:pPr marL="12700" algn="ctr">
              <a:lnSpc>
                <a:spcPct val="100000"/>
              </a:lnSpc>
              <a:spcBef>
                <a:spcPts val="100"/>
              </a:spcBef>
            </a:pPr>
            <a:r>
              <a:rPr lang="en-US" sz="1100" spc="-5" dirty="0" smtClean="0">
                <a:solidFill>
                  <a:schemeClr val="tx2">
                    <a:lumMod val="75000"/>
                  </a:schemeClr>
                </a:solidFill>
                <a:latin typeface="Book Antiqua" pitchFamily="18" charset="0"/>
                <a:cs typeface="Arial Narrow"/>
              </a:rPr>
              <a:t>lsharma@cus.ac.in</a:t>
            </a:r>
            <a:endParaRPr sz="1100">
              <a:solidFill>
                <a:schemeClr val="tx2">
                  <a:lumMod val="75000"/>
                </a:schemeClr>
              </a:solidFill>
              <a:latin typeface="Book Antiqua" pitchFamily="18" charset="0"/>
              <a:cs typeface="Arial Narrow"/>
            </a:endParaRPr>
          </a:p>
        </p:txBody>
      </p:sp>
      <p:sp>
        <p:nvSpPr>
          <p:cNvPr id="8" name="object 2"/>
          <p:cNvSpPr txBox="1"/>
          <p:nvPr/>
        </p:nvSpPr>
        <p:spPr>
          <a:xfrm>
            <a:off x="5791200" y="2362200"/>
            <a:ext cx="1905000" cy="196849"/>
          </a:xfrm>
          <a:prstGeom prst="rect">
            <a:avLst/>
          </a:prstGeom>
          <a:solidFill>
            <a:schemeClr val="accent2">
              <a:lumMod val="60000"/>
              <a:lumOff val="40000"/>
            </a:schemeClr>
          </a:solidFill>
          <a:ln>
            <a:solidFill>
              <a:schemeClr val="accent2">
                <a:lumMod val="50000"/>
              </a:schemeClr>
            </a:solidFill>
          </a:ln>
        </p:spPr>
        <p:txBody>
          <a:bodyPr vert="horz" wrap="square" lIns="0" tIns="12065" rIns="0" bIns="0" rtlCol="0">
            <a:spAutoFit/>
          </a:bodyPr>
          <a:lstStyle/>
          <a:p>
            <a:pPr marL="12700">
              <a:lnSpc>
                <a:spcPct val="100000"/>
              </a:lnSpc>
              <a:spcBef>
                <a:spcPts val="95"/>
              </a:spcBef>
            </a:pPr>
            <a:r>
              <a:rPr lang="en-US" sz="1200" b="1" spc="75" dirty="0" smtClean="0">
                <a:solidFill>
                  <a:srgbClr val="7030A0"/>
                </a:solidFill>
                <a:latin typeface="Baskerville Old Face" pitchFamily="18" charset="0"/>
                <a:cs typeface="Aharoni" pitchFamily="2" charset="-79"/>
              </a:rPr>
              <a:t>Registration/course fee</a:t>
            </a:r>
            <a:endParaRPr sz="1200">
              <a:solidFill>
                <a:srgbClr val="7030A0"/>
              </a:solidFill>
              <a:latin typeface="Baskerville Old Face" pitchFamily="18" charset="0"/>
              <a:cs typeface="Aharoni" pitchFamily="2" charset="-79"/>
            </a:endParaRPr>
          </a:p>
        </p:txBody>
      </p:sp>
      <p:sp>
        <p:nvSpPr>
          <p:cNvPr id="9" name="object 9"/>
          <p:cNvSpPr txBox="1"/>
          <p:nvPr/>
        </p:nvSpPr>
        <p:spPr>
          <a:xfrm>
            <a:off x="4724400" y="2743200"/>
            <a:ext cx="4267200" cy="520014"/>
          </a:xfrm>
          <a:prstGeom prst="rect">
            <a:avLst/>
          </a:prstGeom>
          <a:ln>
            <a:noFill/>
          </a:ln>
        </p:spPr>
        <p:txBody>
          <a:bodyPr vert="horz" wrap="square" lIns="0" tIns="12065" rIns="0" bIns="0" rtlCol="0">
            <a:spAutoFit/>
          </a:bodyPr>
          <a:lstStyle/>
          <a:p>
            <a:pPr marL="88265" marR="5080" algn="just">
              <a:lnSpc>
                <a:spcPct val="99600"/>
              </a:lnSpc>
              <a:spcBef>
                <a:spcPts val="1125"/>
              </a:spcBef>
            </a:pPr>
            <a:r>
              <a:rPr sz="1100" smtClean="0">
                <a:latin typeface="Book Antiqua" pitchFamily="18" charset="0"/>
                <a:cs typeface="Times New Roman" pitchFamily="18" charset="0"/>
              </a:rPr>
              <a:t>No </a:t>
            </a:r>
            <a:r>
              <a:rPr sz="1100" spc="-5" dirty="0">
                <a:latin typeface="Book Antiqua" pitchFamily="18" charset="0"/>
                <a:cs typeface="Times New Roman" pitchFamily="18" charset="0"/>
              </a:rPr>
              <a:t>Course </a:t>
            </a:r>
            <a:r>
              <a:rPr sz="1100" spc="-10" dirty="0">
                <a:latin typeface="Book Antiqua" pitchFamily="18" charset="0"/>
                <a:cs typeface="Times New Roman" pitchFamily="18" charset="0"/>
              </a:rPr>
              <a:t>Fee/Registration </a:t>
            </a:r>
            <a:r>
              <a:rPr sz="1100" spc="-5" dirty="0">
                <a:latin typeface="Book Antiqua" pitchFamily="18" charset="0"/>
                <a:cs typeface="Times New Roman" pitchFamily="18" charset="0"/>
              </a:rPr>
              <a:t>Fee will be charged  from the participants</a:t>
            </a:r>
            <a:r>
              <a:rPr sz="1100" spc="-5">
                <a:latin typeface="Book Antiqua" pitchFamily="18" charset="0"/>
                <a:cs typeface="Times New Roman" pitchFamily="18" charset="0"/>
              </a:rPr>
              <a:t>. </a:t>
            </a:r>
            <a:r>
              <a:rPr lang="en-US" sz="1100" spc="-5" dirty="0" smtClean="0">
                <a:latin typeface="Book Antiqua" pitchFamily="18" charset="0"/>
                <a:cs typeface="Times New Roman" pitchFamily="18" charset="0"/>
              </a:rPr>
              <a:t>Participants </a:t>
            </a:r>
            <a:r>
              <a:rPr sz="1100" spc="-5" smtClean="0">
                <a:latin typeface="Book Antiqua" pitchFamily="18" charset="0"/>
                <a:cs typeface="Times New Roman" pitchFamily="18" charset="0"/>
              </a:rPr>
              <a:t>need </a:t>
            </a:r>
            <a:r>
              <a:rPr sz="1100" spc="-20" dirty="0">
                <a:latin typeface="Book Antiqua" pitchFamily="18" charset="0"/>
                <a:cs typeface="Times New Roman" pitchFamily="18" charset="0"/>
              </a:rPr>
              <a:t>to  </a:t>
            </a:r>
            <a:r>
              <a:rPr sz="1100" spc="-5" dirty="0">
                <a:latin typeface="Book Antiqua" pitchFamily="18" charset="0"/>
                <a:cs typeface="Times New Roman" pitchFamily="18" charset="0"/>
              </a:rPr>
              <a:t>manage </a:t>
            </a:r>
            <a:r>
              <a:rPr sz="1100" spc="-5">
                <a:latin typeface="Book Antiqua" pitchFamily="18" charset="0"/>
                <a:cs typeface="Times New Roman" pitchFamily="18" charset="0"/>
              </a:rPr>
              <a:t>their </a:t>
            </a:r>
            <a:r>
              <a:rPr sz="1100" spc="-5" smtClean="0">
                <a:latin typeface="Book Antiqua" pitchFamily="18" charset="0"/>
                <a:cs typeface="Times New Roman" pitchFamily="18" charset="0"/>
              </a:rPr>
              <a:t>accommodation</a:t>
            </a:r>
            <a:r>
              <a:rPr sz="1100" spc="-5" dirty="0">
                <a:latin typeface="Book Antiqua" pitchFamily="18" charset="0"/>
                <a:cs typeface="Times New Roman" pitchFamily="18" charset="0"/>
              </a:rPr>
              <a:t>, travel and </a:t>
            </a:r>
            <a:r>
              <a:rPr sz="1100" dirty="0">
                <a:latin typeface="Book Antiqua" pitchFamily="18" charset="0"/>
                <a:cs typeface="Times New Roman" pitchFamily="18" charset="0"/>
              </a:rPr>
              <a:t>food  </a:t>
            </a:r>
            <a:r>
              <a:rPr sz="1100">
                <a:latin typeface="Book Antiqua" pitchFamily="18" charset="0"/>
                <a:cs typeface="Times New Roman" pitchFamily="18" charset="0"/>
              </a:rPr>
              <a:t>expenses</a:t>
            </a:r>
            <a:r>
              <a:rPr sz="1100" smtClean="0">
                <a:latin typeface="Book Antiqua" pitchFamily="18" charset="0"/>
                <a:cs typeface="Times New Roman" pitchFamily="18" charset="0"/>
              </a:rPr>
              <a:t>.</a:t>
            </a:r>
            <a:r>
              <a:rPr lang="en-US" sz="1100" dirty="0" smtClean="0">
                <a:latin typeface="Book Antiqua" pitchFamily="18" charset="0"/>
                <a:cs typeface="Times New Roman" pitchFamily="18" charset="0"/>
              </a:rPr>
              <a:t> </a:t>
            </a:r>
            <a:endParaRPr sz="1100">
              <a:latin typeface="Book Antiqua" pitchFamily="18" charset="0"/>
              <a:cs typeface="Times New Roman" pitchFamily="18" charset="0"/>
            </a:endParaRPr>
          </a:p>
        </p:txBody>
      </p:sp>
      <p:sp>
        <p:nvSpPr>
          <p:cNvPr id="10" name="object 2"/>
          <p:cNvSpPr txBox="1"/>
          <p:nvPr/>
        </p:nvSpPr>
        <p:spPr>
          <a:xfrm>
            <a:off x="5791200" y="3841751"/>
            <a:ext cx="1905000" cy="196849"/>
          </a:xfrm>
          <a:prstGeom prst="rect">
            <a:avLst/>
          </a:prstGeom>
          <a:solidFill>
            <a:schemeClr val="accent2">
              <a:lumMod val="60000"/>
              <a:lumOff val="40000"/>
            </a:schemeClr>
          </a:solidFill>
          <a:ln>
            <a:solidFill>
              <a:schemeClr val="accent2">
                <a:lumMod val="50000"/>
              </a:schemeClr>
            </a:solidFill>
          </a:ln>
        </p:spPr>
        <p:txBody>
          <a:bodyPr vert="horz" wrap="square" lIns="0" tIns="12065" rIns="0" bIns="0" rtlCol="0">
            <a:spAutoFit/>
          </a:bodyPr>
          <a:lstStyle/>
          <a:p>
            <a:pPr marL="12700">
              <a:lnSpc>
                <a:spcPct val="100000"/>
              </a:lnSpc>
              <a:spcBef>
                <a:spcPts val="95"/>
              </a:spcBef>
            </a:pPr>
            <a:r>
              <a:rPr lang="en-US" sz="1200" b="1" spc="75" dirty="0" smtClean="0">
                <a:solidFill>
                  <a:srgbClr val="7030A0"/>
                </a:solidFill>
                <a:latin typeface="Baskerville Old Face" pitchFamily="18" charset="0"/>
                <a:cs typeface="Aharoni" pitchFamily="2" charset="-79"/>
              </a:rPr>
              <a:t>How to apply?</a:t>
            </a:r>
            <a:endParaRPr sz="1200">
              <a:solidFill>
                <a:srgbClr val="7030A0"/>
              </a:solidFill>
              <a:latin typeface="Baskerville Old Face" pitchFamily="18" charset="0"/>
              <a:cs typeface="Aharoni" pitchFamily="2" charset="-79"/>
            </a:endParaRPr>
          </a:p>
        </p:txBody>
      </p:sp>
      <p:sp>
        <p:nvSpPr>
          <p:cNvPr id="11" name="object 5"/>
          <p:cNvSpPr txBox="1"/>
          <p:nvPr/>
        </p:nvSpPr>
        <p:spPr>
          <a:xfrm>
            <a:off x="4724400" y="4267200"/>
            <a:ext cx="4191000" cy="414857"/>
          </a:xfrm>
          <a:prstGeom prst="rect">
            <a:avLst/>
          </a:prstGeom>
          <a:ln>
            <a:noFill/>
          </a:ln>
        </p:spPr>
        <p:txBody>
          <a:bodyPr vert="horz" wrap="square" lIns="0" tIns="12065" rIns="0" bIns="0" rtlCol="0">
            <a:spAutoFit/>
          </a:bodyPr>
          <a:lstStyle/>
          <a:p>
            <a:pPr marL="12700" algn="ctr">
              <a:lnSpc>
                <a:spcPct val="100000"/>
              </a:lnSpc>
              <a:spcBef>
                <a:spcPts val="95"/>
              </a:spcBef>
            </a:pPr>
            <a:r>
              <a:rPr sz="1200" spc="-5" dirty="0">
                <a:solidFill>
                  <a:schemeClr val="tx2">
                    <a:lumMod val="75000"/>
                  </a:schemeClr>
                </a:solidFill>
                <a:latin typeface="Book Antiqua" pitchFamily="18" charset="0"/>
                <a:cs typeface="Times New Roman" pitchFamily="18" charset="0"/>
              </a:rPr>
              <a:t>Interested candidates may apply </a:t>
            </a:r>
            <a:r>
              <a:rPr sz="1200" spc="-5">
                <a:solidFill>
                  <a:schemeClr val="tx2">
                    <a:lumMod val="75000"/>
                  </a:schemeClr>
                </a:solidFill>
                <a:latin typeface="Book Antiqua" pitchFamily="18" charset="0"/>
                <a:cs typeface="Times New Roman" pitchFamily="18" charset="0"/>
              </a:rPr>
              <a:t>online</a:t>
            </a:r>
            <a:r>
              <a:rPr sz="1200" spc="-105">
                <a:solidFill>
                  <a:schemeClr val="tx2">
                    <a:lumMod val="75000"/>
                  </a:schemeClr>
                </a:solidFill>
                <a:latin typeface="Book Antiqua" pitchFamily="18" charset="0"/>
                <a:cs typeface="Times New Roman" pitchFamily="18" charset="0"/>
              </a:rPr>
              <a:t> </a:t>
            </a:r>
            <a:r>
              <a:rPr sz="1200" spc="-10" smtClean="0">
                <a:solidFill>
                  <a:schemeClr val="tx2">
                    <a:lumMod val="75000"/>
                  </a:schemeClr>
                </a:solidFill>
                <a:latin typeface="Book Antiqua" pitchFamily="18" charset="0"/>
                <a:cs typeface="Times New Roman" pitchFamily="18" charset="0"/>
              </a:rPr>
              <a:t>at</a:t>
            </a:r>
            <a:endParaRPr sz="1200">
              <a:solidFill>
                <a:schemeClr val="tx2">
                  <a:lumMod val="75000"/>
                </a:schemeClr>
              </a:solidFill>
              <a:latin typeface="Book Antiqua" pitchFamily="18" charset="0"/>
              <a:cs typeface="Times New Roman" pitchFamily="18" charset="0"/>
            </a:endParaRPr>
          </a:p>
          <a:p>
            <a:pPr marL="213360" algn="ctr">
              <a:lnSpc>
                <a:spcPts val="1680"/>
              </a:lnSpc>
            </a:pPr>
            <a:r>
              <a:rPr sz="1100" u="heavy" spc="-5" dirty="0">
                <a:solidFill>
                  <a:schemeClr val="tx2">
                    <a:lumMod val="75000"/>
                  </a:schemeClr>
                </a:solidFill>
                <a:uFill>
                  <a:solidFill>
                    <a:srgbClr val="000000"/>
                  </a:solidFill>
                </a:uFill>
                <a:latin typeface="Book Antiqua" pitchFamily="18" charset="0"/>
                <a:cs typeface="Times New Roman" pitchFamily="18" charset="0"/>
                <a:hlinkClick r:id="rId2"/>
              </a:rPr>
              <a:t>www.biotechpark.org.in/coursenortheast.php</a:t>
            </a:r>
            <a:endParaRPr sz="1100">
              <a:solidFill>
                <a:schemeClr val="tx2">
                  <a:lumMod val="75000"/>
                </a:schemeClr>
              </a:solidFill>
              <a:latin typeface="Book Antiqua" pitchFamily="18" charset="0"/>
              <a:cs typeface="Times New Roman" pitchFamily="18" charset="0"/>
            </a:endParaRPr>
          </a:p>
        </p:txBody>
      </p:sp>
      <p:sp>
        <p:nvSpPr>
          <p:cNvPr id="12" name="object 2"/>
          <p:cNvSpPr txBox="1"/>
          <p:nvPr/>
        </p:nvSpPr>
        <p:spPr>
          <a:xfrm>
            <a:off x="838200" y="533400"/>
            <a:ext cx="2514600" cy="196849"/>
          </a:xfrm>
          <a:prstGeom prst="rect">
            <a:avLst/>
          </a:prstGeom>
          <a:solidFill>
            <a:schemeClr val="accent2">
              <a:lumMod val="60000"/>
              <a:lumOff val="40000"/>
            </a:schemeClr>
          </a:solidFill>
          <a:ln>
            <a:solidFill>
              <a:schemeClr val="accent2">
                <a:lumMod val="50000"/>
              </a:schemeClr>
            </a:solidFill>
          </a:ln>
        </p:spPr>
        <p:txBody>
          <a:bodyPr vert="horz" wrap="square" lIns="0" tIns="12065" rIns="0" bIns="0" rtlCol="0">
            <a:spAutoFit/>
          </a:bodyPr>
          <a:lstStyle/>
          <a:p>
            <a:pPr marL="12700" algn="ctr">
              <a:lnSpc>
                <a:spcPct val="100000"/>
              </a:lnSpc>
              <a:spcBef>
                <a:spcPts val="95"/>
              </a:spcBef>
            </a:pPr>
            <a:r>
              <a:rPr lang="en-US" sz="1200" b="1" spc="75" dirty="0" smtClean="0">
                <a:solidFill>
                  <a:srgbClr val="7030A0"/>
                </a:solidFill>
                <a:latin typeface="Baskerville Old Face" pitchFamily="18" charset="0"/>
                <a:cs typeface="Aharoni" pitchFamily="2" charset="-79"/>
              </a:rPr>
              <a:t>Background</a:t>
            </a:r>
            <a:endParaRPr sz="1200">
              <a:solidFill>
                <a:srgbClr val="7030A0"/>
              </a:solidFill>
              <a:latin typeface="Baskerville Old Face" pitchFamily="18" charset="0"/>
              <a:cs typeface="Aharoni" pitchFamily="2" charset="-79"/>
            </a:endParaRPr>
          </a:p>
        </p:txBody>
      </p:sp>
      <p:sp>
        <p:nvSpPr>
          <p:cNvPr id="13" name="Rectangle 12"/>
          <p:cNvSpPr/>
          <p:nvPr/>
        </p:nvSpPr>
        <p:spPr>
          <a:xfrm>
            <a:off x="152400" y="797510"/>
            <a:ext cx="4267200" cy="2631490"/>
          </a:xfrm>
          <a:prstGeom prst="rect">
            <a:avLst/>
          </a:prstGeom>
        </p:spPr>
        <p:txBody>
          <a:bodyPr wrap="square">
            <a:spAutoFit/>
          </a:bodyPr>
          <a:lstStyle/>
          <a:p>
            <a:pPr algn="just"/>
            <a:r>
              <a:rPr lang="en-US" sz="1100" dirty="0" smtClean="0">
                <a:latin typeface="Book Antiqua" pitchFamily="18" charset="0"/>
                <a:cs typeface="Times New Roman" pitchFamily="18" charset="0"/>
              </a:rPr>
              <a:t>Value-added horticulture is a process of increasing the economic value and consumer appeal of any horticultural commodity through changes in processing or diversification. Profit potential is increased when an indistinctive raw commodity is converted into a unique product. It requires more time, </a:t>
            </a:r>
            <a:r>
              <a:rPr lang="en-US" sz="1100" dirty="0" err="1" smtClean="0">
                <a:latin typeface="Book Antiqua" pitchFamily="18" charset="0"/>
                <a:cs typeface="Times New Roman" pitchFamily="18" charset="0"/>
              </a:rPr>
              <a:t>labour</a:t>
            </a:r>
            <a:r>
              <a:rPr lang="en-US" sz="1100" dirty="0" smtClean="0">
                <a:latin typeface="Book Antiqua" pitchFamily="18" charset="0"/>
                <a:cs typeface="Times New Roman" pitchFamily="18" charset="0"/>
              </a:rPr>
              <a:t> and skill than typically seen in farming operations. For value-added products to be successful, it is recommended that producers carefully identify goods that utilize local resources and that fulfill gap in the market. Adding value also adds to the cost of production, but careful planning and test marketing can significantly increase the net cash return of a small-scale enterprise Value-addition ensures high premium to the grower, while providing more acceptable quality products for the domestic and export market, and it provides the most important aspects of marketing and give the customers a reason to buy such products. </a:t>
            </a:r>
            <a:endParaRPr lang="en-US" sz="1100" dirty="0">
              <a:latin typeface="Book Antiqua" pitchFamily="18" charset="0"/>
              <a:cs typeface="Times New Roman" pitchFamily="18" charset="0"/>
            </a:endParaRPr>
          </a:p>
        </p:txBody>
      </p:sp>
      <p:sp>
        <p:nvSpPr>
          <p:cNvPr id="14" name="object 2"/>
          <p:cNvSpPr txBox="1"/>
          <p:nvPr/>
        </p:nvSpPr>
        <p:spPr>
          <a:xfrm>
            <a:off x="838200" y="3581400"/>
            <a:ext cx="2438400" cy="196849"/>
          </a:xfrm>
          <a:prstGeom prst="rect">
            <a:avLst/>
          </a:prstGeom>
          <a:solidFill>
            <a:schemeClr val="accent2">
              <a:lumMod val="60000"/>
              <a:lumOff val="40000"/>
            </a:schemeClr>
          </a:solidFill>
          <a:ln>
            <a:solidFill>
              <a:schemeClr val="accent2">
                <a:lumMod val="50000"/>
              </a:schemeClr>
            </a:solidFill>
          </a:ln>
        </p:spPr>
        <p:txBody>
          <a:bodyPr vert="horz" wrap="square" lIns="0" tIns="12065" rIns="0" bIns="0" rtlCol="0">
            <a:spAutoFit/>
          </a:bodyPr>
          <a:lstStyle/>
          <a:p>
            <a:pPr marL="12700" algn="ctr">
              <a:lnSpc>
                <a:spcPct val="100000"/>
              </a:lnSpc>
              <a:spcBef>
                <a:spcPts val="95"/>
              </a:spcBef>
            </a:pPr>
            <a:r>
              <a:rPr lang="en-US" sz="1200" b="1" spc="75" dirty="0" smtClean="0">
                <a:solidFill>
                  <a:srgbClr val="7030A0"/>
                </a:solidFill>
                <a:latin typeface="Baskerville Old Face" pitchFamily="18" charset="0"/>
                <a:cs typeface="Aharoni" pitchFamily="2" charset="-79"/>
              </a:rPr>
              <a:t>Course Content</a:t>
            </a:r>
            <a:endParaRPr sz="1200">
              <a:solidFill>
                <a:srgbClr val="7030A0"/>
              </a:solidFill>
              <a:latin typeface="Baskerville Old Face" pitchFamily="18" charset="0"/>
              <a:cs typeface="Aharoni" pitchFamily="2" charset="-79"/>
            </a:endParaRPr>
          </a:p>
        </p:txBody>
      </p:sp>
      <p:sp>
        <p:nvSpPr>
          <p:cNvPr id="1027" name="Rectangle 3"/>
          <p:cNvSpPr>
            <a:spLocks noChangeArrowheads="1"/>
          </p:cNvSpPr>
          <p:nvPr/>
        </p:nvSpPr>
        <p:spPr bwMode="auto">
          <a:xfrm>
            <a:off x="76200" y="3861881"/>
            <a:ext cx="441960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Book Antiqua" pitchFamily="18" charset="0"/>
                <a:ea typeface="Times New Roman" pitchFamily="18" charset="0"/>
                <a:cs typeface="Times New Roman" pitchFamily="18" charset="0"/>
              </a:rPr>
              <a:t>The training will comprise lectures by experts and entrepreneurs as well as “hands on” for product development. Training will broadly cover topics such as preparation of products from fruits, vegetables and flowers, development of business proposal, marketing issues, government support </a:t>
            </a:r>
            <a:r>
              <a:rPr lang="en-US" sz="1100" dirty="0" smtClean="0">
                <a:latin typeface="Book Antiqua" pitchFamily="18" charset="0"/>
                <a:ea typeface="Times New Roman" pitchFamily="18" charset="0"/>
                <a:cs typeface="Times New Roman" pitchFamily="18" charset="0"/>
              </a:rPr>
              <a:t>among others.</a:t>
            </a:r>
            <a:endParaRPr kumimoji="0" lang="en-US" sz="1100" b="0" i="0" u="none" strike="noStrike" cap="none" normalizeH="0" baseline="0" dirty="0" smtClean="0">
              <a:ln>
                <a:noFill/>
              </a:ln>
              <a:solidFill>
                <a:schemeClr val="tx1"/>
              </a:solidFill>
              <a:effectLst/>
              <a:latin typeface="Book Antiqua" pitchFamily="18" charset="0"/>
              <a:cs typeface="Times New Roman" pitchFamily="18" charset="0"/>
            </a:endParaRPr>
          </a:p>
        </p:txBody>
      </p:sp>
      <p:sp>
        <p:nvSpPr>
          <p:cNvPr id="18" name="object 2"/>
          <p:cNvSpPr txBox="1"/>
          <p:nvPr/>
        </p:nvSpPr>
        <p:spPr>
          <a:xfrm>
            <a:off x="5638800" y="565151"/>
            <a:ext cx="1981200" cy="196849"/>
          </a:xfrm>
          <a:prstGeom prst="rect">
            <a:avLst/>
          </a:prstGeom>
          <a:solidFill>
            <a:schemeClr val="accent2">
              <a:lumMod val="60000"/>
              <a:lumOff val="40000"/>
            </a:schemeClr>
          </a:solidFill>
          <a:ln>
            <a:solidFill>
              <a:schemeClr val="accent2">
                <a:lumMod val="50000"/>
              </a:schemeClr>
            </a:solidFill>
          </a:ln>
        </p:spPr>
        <p:txBody>
          <a:bodyPr vert="horz" wrap="square" lIns="0" tIns="12065" rIns="0" bIns="0" rtlCol="0">
            <a:spAutoFit/>
          </a:bodyPr>
          <a:lstStyle/>
          <a:p>
            <a:pPr marL="12700">
              <a:lnSpc>
                <a:spcPct val="100000"/>
              </a:lnSpc>
              <a:spcBef>
                <a:spcPts val="95"/>
              </a:spcBef>
            </a:pPr>
            <a:r>
              <a:rPr lang="en-US" sz="1200" b="1" spc="75" dirty="0" smtClean="0">
                <a:solidFill>
                  <a:srgbClr val="7030A0"/>
                </a:solidFill>
                <a:latin typeface="Baskerville Old Face" pitchFamily="18" charset="0"/>
                <a:cs typeface="Aharoni" pitchFamily="2" charset="-79"/>
              </a:rPr>
              <a:t>Who can apply/participate</a:t>
            </a:r>
            <a:endParaRPr sz="1200">
              <a:solidFill>
                <a:srgbClr val="7030A0"/>
              </a:solidFill>
              <a:latin typeface="Baskerville Old Face" pitchFamily="18" charset="0"/>
              <a:cs typeface="Aharoni" pitchFamily="2" charset="-79"/>
            </a:endParaRPr>
          </a:p>
        </p:txBody>
      </p:sp>
      <p:sp>
        <p:nvSpPr>
          <p:cNvPr id="19" name="object 6"/>
          <p:cNvSpPr txBox="1"/>
          <p:nvPr/>
        </p:nvSpPr>
        <p:spPr>
          <a:xfrm>
            <a:off x="4724400" y="1066800"/>
            <a:ext cx="4267200" cy="973985"/>
          </a:xfrm>
          <a:prstGeom prst="rect">
            <a:avLst/>
          </a:prstGeom>
          <a:ln>
            <a:noFill/>
          </a:ln>
        </p:spPr>
        <p:txBody>
          <a:bodyPr vert="horz" wrap="square" lIns="0" tIns="12065" rIns="0" bIns="0" rtlCol="0">
            <a:spAutoFit/>
          </a:bodyPr>
          <a:lstStyle/>
          <a:p>
            <a:pPr marL="88265" marR="5080" algn="just">
              <a:lnSpc>
                <a:spcPct val="100000"/>
              </a:lnSpc>
              <a:spcBef>
                <a:spcPts val="869"/>
              </a:spcBef>
            </a:pPr>
            <a:r>
              <a:rPr lang="en-US" sz="1100" spc="-5" dirty="0" smtClean="0">
                <a:latin typeface="Book Antiqua" pitchFamily="18" charset="0"/>
                <a:cs typeface="Times New Roman" pitchFamily="18" charset="0"/>
              </a:rPr>
              <a:t>The knowledge gained </a:t>
            </a:r>
            <a:r>
              <a:rPr lang="en-US" sz="1100" spc="5" dirty="0" smtClean="0">
                <a:latin typeface="Book Antiqua" pitchFamily="18" charset="0"/>
                <a:cs typeface="Times New Roman" pitchFamily="18" charset="0"/>
              </a:rPr>
              <a:t>from </a:t>
            </a:r>
            <a:r>
              <a:rPr lang="en-US" sz="1100" dirty="0" smtClean="0">
                <a:latin typeface="Book Antiqua" pitchFamily="18" charset="0"/>
                <a:cs typeface="Times New Roman" pitchFamily="18" charset="0"/>
              </a:rPr>
              <a:t>this</a:t>
            </a:r>
            <a:r>
              <a:rPr lang="en-US" sz="1100" spc="-70" dirty="0" smtClean="0">
                <a:latin typeface="Book Antiqua" pitchFamily="18" charset="0"/>
                <a:cs typeface="Times New Roman" pitchFamily="18" charset="0"/>
              </a:rPr>
              <a:t> </a:t>
            </a:r>
            <a:r>
              <a:rPr lang="en-US" sz="1100" dirty="0" smtClean="0">
                <a:latin typeface="Book Antiqua" pitchFamily="18" charset="0"/>
                <a:cs typeface="Times New Roman" pitchFamily="18" charset="0"/>
              </a:rPr>
              <a:t>training </a:t>
            </a:r>
            <a:r>
              <a:rPr lang="en-US" sz="1100" dirty="0" err="1" smtClean="0">
                <a:latin typeface="Book Antiqua" pitchFamily="18" charset="0"/>
                <a:cs typeface="Times New Roman" pitchFamily="18" charset="0"/>
              </a:rPr>
              <a:t>programme</a:t>
            </a:r>
            <a:r>
              <a:rPr lang="en-US" sz="1100" dirty="0" smtClean="0">
                <a:latin typeface="Book Antiqua" pitchFamily="18" charset="0"/>
                <a:cs typeface="Times New Roman" pitchFamily="18" charset="0"/>
              </a:rPr>
              <a:t> will be immensely beneficial for g</a:t>
            </a:r>
            <a:r>
              <a:rPr sz="1100" spc="-5" smtClean="0">
                <a:latin typeface="Book Antiqua" pitchFamily="18" charset="0"/>
                <a:cs typeface="Times New Roman" pitchFamily="18" charset="0"/>
              </a:rPr>
              <a:t>raduates </a:t>
            </a:r>
            <a:r>
              <a:rPr sz="1100" spc="-5">
                <a:latin typeface="Book Antiqua" pitchFamily="18" charset="0"/>
                <a:cs typeface="Times New Roman" pitchFamily="18" charset="0"/>
              </a:rPr>
              <a:t>in </a:t>
            </a:r>
            <a:r>
              <a:rPr lang="en-US" sz="1100" spc="-5" dirty="0" smtClean="0">
                <a:latin typeface="Book Antiqua" pitchFamily="18" charset="0"/>
                <a:cs typeface="Times New Roman" pitchFamily="18" charset="0"/>
              </a:rPr>
              <a:t>Horticulture/ Agriculture</a:t>
            </a:r>
            <a:r>
              <a:rPr sz="1100" spc="-5" smtClean="0">
                <a:latin typeface="Book Antiqua" pitchFamily="18" charset="0"/>
                <a:cs typeface="Times New Roman" pitchFamily="18" charset="0"/>
              </a:rPr>
              <a:t> </a:t>
            </a:r>
            <a:r>
              <a:rPr sz="1100" spc="-5" dirty="0">
                <a:latin typeface="Book Antiqua" pitchFamily="18" charset="0"/>
                <a:cs typeface="Times New Roman" pitchFamily="18" charset="0"/>
              </a:rPr>
              <a:t>who </a:t>
            </a:r>
            <a:r>
              <a:rPr sz="1100" spc="-10" dirty="0">
                <a:latin typeface="Book Antiqua" pitchFamily="18" charset="0"/>
                <a:cs typeface="Times New Roman" pitchFamily="18" charset="0"/>
              </a:rPr>
              <a:t>wish </a:t>
            </a:r>
            <a:r>
              <a:rPr sz="1100" spc="-5" dirty="0">
                <a:latin typeface="Book Antiqua" pitchFamily="18" charset="0"/>
                <a:cs typeface="Times New Roman" pitchFamily="18" charset="0"/>
              </a:rPr>
              <a:t>to  join </a:t>
            </a:r>
            <a:r>
              <a:rPr sz="1100" spc="-5">
                <a:latin typeface="Book Antiqua" pitchFamily="18" charset="0"/>
                <a:cs typeface="Times New Roman" pitchFamily="18" charset="0"/>
              </a:rPr>
              <a:t>research </a:t>
            </a:r>
            <a:r>
              <a:rPr lang="en-US" sz="1100" spc="-5" dirty="0" smtClean="0">
                <a:latin typeface="Book Antiqua" pitchFamily="18" charset="0"/>
                <a:cs typeface="Times New Roman" pitchFamily="18" charset="0"/>
              </a:rPr>
              <a:t>or seek employment</a:t>
            </a:r>
            <a:r>
              <a:rPr sz="1100" spc="-5" smtClean="0">
                <a:latin typeface="Book Antiqua" pitchFamily="18" charset="0"/>
                <a:cs typeface="Times New Roman" pitchFamily="18" charset="0"/>
              </a:rPr>
              <a:t> </a:t>
            </a:r>
            <a:r>
              <a:rPr sz="1100" spc="-5" dirty="0">
                <a:latin typeface="Book Antiqua" pitchFamily="18" charset="0"/>
                <a:cs typeface="Times New Roman" pitchFamily="18" charset="0"/>
              </a:rPr>
              <a:t>in esteemed </a:t>
            </a:r>
            <a:r>
              <a:rPr sz="1100" spc="-10" dirty="0">
                <a:latin typeface="Book Antiqua" pitchFamily="18" charset="0"/>
                <a:cs typeface="Times New Roman" pitchFamily="18" charset="0"/>
              </a:rPr>
              <a:t>industrial  </a:t>
            </a:r>
            <a:r>
              <a:rPr sz="1100" spc="-5" dirty="0">
                <a:latin typeface="Book Antiqua" pitchFamily="18" charset="0"/>
                <a:cs typeface="Times New Roman" pitchFamily="18" charset="0"/>
              </a:rPr>
              <a:t>companies in near </a:t>
            </a:r>
            <a:r>
              <a:rPr sz="1100" spc="-5">
                <a:latin typeface="Book Antiqua" pitchFamily="18" charset="0"/>
                <a:cs typeface="Times New Roman" pitchFamily="18" charset="0"/>
              </a:rPr>
              <a:t>future </a:t>
            </a:r>
            <a:r>
              <a:rPr lang="en-US" sz="1100" spc="-5" dirty="0" smtClean="0">
                <a:latin typeface="Book Antiqua" pitchFamily="18" charset="0"/>
                <a:cs typeface="Times New Roman" pitchFamily="18" charset="0"/>
              </a:rPr>
              <a:t>. </a:t>
            </a:r>
          </a:p>
          <a:p>
            <a:pPr marL="88265" marR="5080" algn="just">
              <a:lnSpc>
                <a:spcPct val="100000"/>
              </a:lnSpc>
              <a:spcBef>
                <a:spcPts val="869"/>
              </a:spcBef>
            </a:pPr>
            <a:r>
              <a:rPr lang="en-US" sz="1100" b="1" spc="-5" dirty="0" smtClean="0">
                <a:latin typeface="Book Antiqua" pitchFamily="18" charset="0"/>
                <a:cs typeface="Times New Roman" pitchFamily="18" charset="0"/>
              </a:rPr>
              <a:t>Number of Participants: </a:t>
            </a:r>
            <a:r>
              <a:rPr lang="en-US" sz="1100" spc="-5" dirty="0" smtClean="0">
                <a:latin typeface="Book Antiqua" pitchFamily="18" charset="0"/>
                <a:cs typeface="Times New Roman" pitchFamily="18" charset="0"/>
              </a:rPr>
              <a:t>30</a:t>
            </a:r>
            <a:endParaRPr sz="1100">
              <a:latin typeface="Book Antiqua" pitchFamily="18" charset="0"/>
              <a:cs typeface="Times New Roman" pitchFamily="18" charset="0"/>
            </a:endParaRPr>
          </a:p>
        </p:txBody>
      </p:sp>
      <p:sp>
        <p:nvSpPr>
          <p:cNvPr id="15" name="object 3"/>
          <p:cNvSpPr txBox="1"/>
          <p:nvPr/>
        </p:nvSpPr>
        <p:spPr>
          <a:xfrm>
            <a:off x="838200" y="4998720"/>
            <a:ext cx="2438400" cy="198131"/>
          </a:xfrm>
          <a:prstGeom prst="rect">
            <a:avLst/>
          </a:prstGeom>
          <a:solidFill>
            <a:schemeClr val="accent2">
              <a:lumMod val="60000"/>
              <a:lumOff val="40000"/>
            </a:schemeClr>
          </a:solidFill>
          <a:ln>
            <a:solidFill>
              <a:schemeClr val="accent2">
                <a:lumMod val="50000"/>
              </a:schemeClr>
            </a:solidFill>
          </a:ln>
        </p:spPr>
        <p:txBody>
          <a:bodyPr vert="horz" wrap="square" lIns="0" tIns="13335" rIns="0" bIns="0" rtlCol="0">
            <a:spAutoFit/>
          </a:bodyPr>
          <a:lstStyle/>
          <a:p>
            <a:pPr marL="12700" algn="ctr">
              <a:lnSpc>
                <a:spcPct val="100000"/>
              </a:lnSpc>
              <a:spcBef>
                <a:spcPts val="105"/>
              </a:spcBef>
            </a:pPr>
            <a:r>
              <a:rPr sz="1200" b="1" spc="-5" dirty="0">
                <a:solidFill>
                  <a:srgbClr val="7030A0"/>
                </a:solidFill>
                <a:latin typeface="Baskerville Old Face" pitchFamily="18" charset="0"/>
                <a:ea typeface="Arial Unicode MS" pitchFamily="34" charset="-128"/>
                <a:cs typeface="Arial Unicode MS" pitchFamily="34" charset="-128"/>
              </a:rPr>
              <a:t>Organizing</a:t>
            </a:r>
            <a:r>
              <a:rPr sz="1200" b="1" spc="-75" dirty="0">
                <a:solidFill>
                  <a:srgbClr val="7030A0"/>
                </a:solidFill>
                <a:latin typeface="Baskerville Old Face" pitchFamily="18" charset="0"/>
                <a:ea typeface="Arial Unicode MS" pitchFamily="34" charset="-128"/>
                <a:cs typeface="Arial Unicode MS" pitchFamily="34" charset="-128"/>
              </a:rPr>
              <a:t> </a:t>
            </a:r>
            <a:r>
              <a:rPr sz="1200" b="1" spc="-5" dirty="0">
                <a:solidFill>
                  <a:srgbClr val="7030A0"/>
                </a:solidFill>
                <a:latin typeface="Baskerville Old Face" pitchFamily="18" charset="0"/>
                <a:ea typeface="Arial Unicode MS" pitchFamily="34" charset="-128"/>
                <a:cs typeface="Arial Unicode MS" pitchFamily="34" charset="-128"/>
              </a:rPr>
              <a:t>Committee</a:t>
            </a:r>
            <a:endParaRPr sz="1200">
              <a:solidFill>
                <a:srgbClr val="7030A0"/>
              </a:solidFill>
              <a:latin typeface="Baskerville Old Face" pitchFamily="18" charset="0"/>
              <a:ea typeface="Arial Unicode MS" pitchFamily="34" charset="-128"/>
              <a:cs typeface="Arial Unicode MS" pitchFamily="34" charset="-128"/>
            </a:endParaRPr>
          </a:p>
        </p:txBody>
      </p:sp>
      <p:sp>
        <p:nvSpPr>
          <p:cNvPr id="16" name="object 2"/>
          <p:cNvSpPr txBox="1">
            <a:spLocks/>
          </p:cNvSpPr>
          <p:nvPr/>
        </p:nvSpPr>
        <p:spPr>
          <a:xfrm>
            <a:off x="238125" y="5181600"/>
            <a:ext cx="4029075" cy="1361910"/>
          </a:xfrm>
          <a:prstGeom prst="rect">
            <a:avLst/>
          </a:prstGeom>
          <a:ln>
            <a:noFill/>
          </a:ln>
        </p:spPr>
        <p:txBody>
          <a:bodyPr vert="horz" wrap="square" lIns="0" tIns="104139" rIns="0" bIns="0" rtlCol="0">
            <a:spAutoFit/>
          </a:bodyPr>
          <a:lstStyle/>
          <a:p>
            <a:pPr lvl="0">
              <a:spcBef>
                <a:spcPts val="819"/>
              </a:spcBef>
            </a:pPr>
            <a:r>
              <a:rPr lang="en-US" sz="1100" kern="0" spc="-5" baseline="0" dirty="0" smtClean="0">
                <a:latin typeface="Book Antiqua" pitchFamily="18" charset="0"/>
                <a:cs typeface="Times New Roman" pitchFamily="18" charset="0"/>
              </a:rPr>
              <a:t>Dr</a:t>
            </a:r>
            <a:r>
              <a:rPr lang="en-US" sz="1100" kern="0" spc="-5" dirty="0" smtClean="0">
                <a:latin typeface="Book Antiqua" pitchFamily="18" charset="0"/>
                <a:cs typeface="Times New Roman" pitchFamily="18" charset="0"/>
              </a:rPr>
              <a:t> S </a:t>
            </a:r>
            <a:r>
              <a:rPr lang="en-US" sz="1100" kern="0" spc="-5" dirty="0" err="1" smtClean="0">
                <a:latin typeface="Book Antiqua" pitchFamily="18" charset="0"/>
                <a:cs typeface="Times New Roman" pitchFamily="18" charset="0"/>
              </a:rPr>
              <a:t>Manivanan</a:t>
            </a:r>
            <a:r>
              <a:rPr lang="en-US" sz="1100" kern="0" spc="-5" dirty="0" smtClean="0">
                <a:latin typeface="Book Antiqua" pitchFamily="18" charset="0"/>
                <a:cs typeface="Times New Roman" pitchFamily="18" charset="0"/>
              </a:rPr>
              <a:t>, Department of  Horticulture, SU</a:t>
            </a:r>
          </a:p>
          <a:p>
            <a:pPr lvl="0">
              <a:spcBef>
                <a:spcPts val="819"/>
              </a:spcBef>
            </a:pPr>
            <a:r>
              <a:rPr kumimoji="0" lang="en-US" sz="1100" b="0" u="none" strike="noStrike" kern="0" cap="none" spc="-5" normalizeH="0" baseline="0" noProof="0" dirty="0" smtClean="0">
                <a:ln>
                  <a:noFill/>
                </a:ln>
                <a:effectLst/>
                <a:uLnTx/>
                <a:uFillTx/>
                <a:latin typeface="Book Antiqua" pitchFamily="18" charset="0"/>
                <a:cs typeface="Times New Roman" pitchFamily="18" charset="0"/>
              </a:rPr>
              <a:t>Dr</a:t>
            </a:r>
            <a:r>
              <a:rPr kumimoji="0" lang="en-US" sz="1100" b="0" u="none" strike="noStrike" kern="0" cap="none" spc="-5" normalizeH="0" noProof="0" dirty="0" smtClean="0">
                <a:ln>
                  <a:noFill/>
                </a:ln>
                <a:effectLst/>
                <a:uLnTx/>
                <a:uFillTx/>
                <a:latin typeface="Book Antiqua" pitchFamily="18" charset="0"/>
                <a:cs typeface="Times New Roman" pitchFamily="18" charset="0"/>
              </a:rPr>
              <a:t> </a:t>
            </a:r>
            <a:r>
              <a:rPr lang="en-US" sz="1100" kern="0" spc="-5" dirty="0" err="1" smtClean="0">
                <a:latin typeface="Book Antiqua" pitchFamily="18" charset="0"/>
                <a:cs typeface="Times New Roman" pitchFamily="18" charset="0"/>
              </a:rPr>
              <a:t>Niladri</a:t>
            </a:r>
            <a:r>
              <a:rPr lang="en-US" sz="1100" kern="0" spc="-5" dirty="0" smtClean="0">
                <a:latin typeface="Book Antiqua" pitchFamily="18" charset="0"/>
                <a:cs typeface="Times New Roman" pitchFamily="18" charset="0"/>
              </a:rPr>
              <a:t> Bag, Department of  Horticulture, SU</a:t>
            </a:r>
            <a:endParaRPr kumimoji="0" lang="en-US" sz="1100" b="0" u="none" strike="noStrike" kern="0" cap="none" spc="-5" normalizeH="0" noProof="0" dirty="0" smtClean="0">
              <a:ln>
                <a:noFill/>
              </a:ln>
              <a:effectLst/>
              <a:uLnTx/>
              <a:uFillTx/>
              <a:latin typeface="Book Antiqua" pitchFamily="18" charset="0"/>
              <a:cs typeface="Times New Roman" pitchFamily="18" charset="0"/>
            </a:endParaRPr>
          </a:p>
          <a:p>
            <a:pPr lvl="0">
              <a:spcBef>
                <a:spcPts val="819"/>
              </a:spcBef>
            </a:pPr>
            <a:r>
              <a:rPr lang="en-US" sz="1100" kern="0" spc="-5" baseline="0" dirty="0" smtClean="0">
                <a:latin typeface="Book Antiqua" pitchFamily="18" charset="0"/>
                <a:cs typeface="Times New Roman" pitchFamily="18" charset="0"/>
              </a:rPr>
              <a:t>Dr</a:t>
            </a:r>
            <a:r>
              <a:rPr lang="en-US" sz="1100" kern="0" spc="-5" dirty="0" smtClean="0">
                <a:latin typeface="Book Antiqua" pitchFamily="18" charset="0"/>
                <a:cs typeface="Times New Roman" pitchFamily="18" charset="0"/>
              </a:rPr>
              <a:t> </a:t>
            </a:r>
            <a:r>
              <a:rPr lang="en-US" sz="1100" kern="0" spc="-5" dirty="0" err="1" smtClean="0">
                <a:latin typeface="Book Antiqua" pitchFamily="18" charset="0"/>
                <a:cs typeface="Times New Roman" pitchFamily="18" charset="0"/>
              </a:rPr>
              <a:t>Sujata</a:t>
            </a:r>
            <a:r>
              <a:rPr lang="en-US" sz="1100" kern="0" spc="-5" dirty="0" smtClean="0">
                <a:latin typeface="Book Antiqua" pitchFamily="18" charset="0"/>
                <a:cs typeface="Times New Roman" pitchFamily="18" charset="0"/>
              </a:rPr>
              <a:t> </a:t>
            </a:r>
            <a:r>
              <a:rPr lang="en-US" sz="1100" kern="0" spc="-5" dirty="0" err="1" smtClean="0">
                <a:latin typeface="Book Antiqua" pitchFamily="18" charset="0"/>
                <a:cs typeface="Times New Roman" pitchFamily="18" charset="0"/>
              </a:rPr>
              <a:t>Upadhaya</a:t>
            </a:r>
            <a:r>
              <a:rPr lang="en-US" sz="1100" kern="0" spc="-5" dirty="0" smtClean="0">
                <a:latin typeface="Book Antiqua" pitchFamily="18" charset="0"/>
                <a:cs typeface="Times New Roman" pitchFamily="18" charset="0"/>
              </a:rPr>
              <a:t>, Department of  Horticulture, SU</a:t>
            </a:r>
          </a:p>
          <a:p>
            <a:pPr lvl="0">
              <a:spcBef>
                <a:spcPts val="819"/>
              </a:spcBef>
            </a:pPr>
            <a:r>
              <a:rPr kumimoji="0" lang="en-US" sz="1100" b="0" u="none" strike="noStrike" kern="0" cap="none" spc="-5" normalizeH="0" baseline="0" noProof="0" dirty="0" err="1" smtClean="0">
                <a:ln>
                  <a:noFill/>
                </a:ln>
                <a:effectLst/>
                <a:uLnTx/>
                <a:uFillTx/>
                <a:latin typeface="Book Antiqua" pitchFamily="18" charset="0"/>
                <a:cs typeface="Times New Roman" pitchFamily="18" charset="0"/>
              </a:rPr>
              <a:t>Mr</a:t>
            </a:r>
            <a:r>
              <a:rPr kumimoji="0" lang="en-US" sz="1100" b="0" u="none" strike="noStrike" kern="0" cap="none" spc="-5" normalizeH="0" noProof="0" dirty="0" smtClean="0">
                <a:ln>
                  <a:noFill/>
                </a:ln>
                <a:effectLst/>
                <a:uLnTx/>
                <a:uFillTx/>
                <a:latin typeface="Book Antiqua" pitchFamily="18" charset="0"/>
                <a:cs typeface="Times New Roman" pitchFamily="18" charset="0"/>
              </a:rPr>
              <a:t> </a:t>
            </a:r>
            <a:r>
              <a:rPr lang="en-US" sz="1100" kern="0" spc="-5" dirty="0" smtClean="0">
                <a:latin typeface="Book Antiqua" pitchFamily="18" charset="0"/>
                <a:cs typeface="Times New Roman" pitchFamily="18" charset="0"/>
              </a:rPr>
              <a:t>Rajesh Kumar, Department of  Horticulture, SU</a:t>
            </a:r>
            <a:endParaRPr kumimoji="0" lang="en-US" sz="1100" b="0" u="none" strike="noStrike" kern="0" cap="none" spc="-5" normalizeH="0" noProof="0" dirty="0" smtClean="0">
              <a:ln>
                <a:noFill/>
              </a:ln>
              <a:effectLst/>
              <a:uLnTx/>
              <a:uFillTx/>
              <a:latin typeface="Book Antiqua" pitchFamily="18" charset="0"/>
              <a:cs typeface="Times New Roman" pitchFamily="18" charset="0"/>
            </a:endParaRPr>
          </a:p>
          <a:p>
            <a:pPr>
              <a:spcBef>
                <a:spcPts val="819"/>
              </a:spcBef>
            </a:pPr>
            <a:r>
              <a:rPr lang="en-US" sz="1100" kern="0" spc="-5" baseline="0" dirty="0" smtClean="0">
                <a:latin typeface="Book Antiqua" pitchFamily="18" charset="0"/>
                <a:cs typeface="Times New Roman" pitchFamily="18" charset="0"/>
              </a:rPr>
              <a:t>Ph</a:t>
            </a:r>
            <a:r>
              <a:rPr lang="en-US" sz="1100" kern="0" spc="-5" dirty="0" smtClean="0">
                <a:latin typeface="Book Antiqua" pitchFamily="18" charset="0"/>
                <a:cs typeface="Times New Roman" pitchFamily="18" charset="0"/>
              </a:rPr>
              <a:t> D scholars, Department of  Horticulture, SU</a:t>
            </a:r>
            <a:endParaRPr kumimoji="0" lang="en-US" sz="1100" b="0" u="none" strike="noStrike" kern="0" cap="none" spc="-5" normalizeH="0" baseline="0" noProof="0" dirty="0">
              <a:ln>
                <a:noFill/>
              </a:ln>
              <a:effectLst/>
              <a:uLnTx/>
              <a:uFillTx/>
              <a:latin typeface="Book Antiqua"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TotalTime>
  <Words>581</Words>
  <Application>Microsoft Office PowerPoint</Application>
  <PresentationFormat>On-screen Show (4:3)</PresentationFormat>
  <Paragraphs>54</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 Unicode MS</vt:lpstr>
      <vt:lpstr>Aharoni</vt:lpstr>
      <vt:lpstr>Arial</vt:lpstr>
      <vt:lpstr>Arial Narrow</vt:lpstr>
      <vt:lpstr>Baskerville Old Face</vt:lpstr>
      <vt:lpstr>Book Antiqua</vt:lpstr>
      <vt:lpstr>Calibri</vt:lpstr>
      <vt:lpstr>FrankRuehl</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Samrat</dc:creator>
  <cp:lastModifiedBy>user</cp:lastModifiedBy>
  <cp:revision>37</cp:revision>
  <dcterms:created xsi:type="dcterms:W3CDTF">2018-07-25T11:47:40Z</dcterms:created>
  <dcterms:modified xsi:type="dcterms:W3CDTF">2018-09-11T06:05:12Z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2018-02-22T00:00:00Z</vt:filetime>
  </property>
  <property fmtid="{D5CDD505-2E9C-101B-9397-08002B2CF9AE}" pid="3" name="Creator">
    <vt:lpwstr>Microsoft® PowerPoint® 2010</vt:lpwstr>
  </property>
  <property fmtid="{D5CDD505-2E9C-101B-9397-08002B2CF9AE}" pid="4" name="LastSaved">
    <vt:filetime>2018-07-25T00:00:00Z</vt:filetime>
  </property>
</Properties>
</file>